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3"/>
  </p:notesMasterIdLst>
  <p:sldIdLst>
    <p:sldId id="264" r:id="rId2"/>
    <p:sldId id="292" r:id="rId3"/>
    <p:sldId id="293" r:id="rId4"/>
    <p:sldId id="294" r:id="rId5"/>
    <p:sldId id="295" r:id="rId6"/>
    <p:sldId id="290" r:id="rId7"/>
    <p:sldId id="285" r:id="rId8"/>
    <p:sldId id="286" r:id="rId9"/>
    <p:sldId id="291" r:id="rId10"/>
    <p:sldId id="287" r:id="rId11"/>
    <p:sldId id="288" r:id="rId12"/>
    <p:sldId id="463" r:id="rId13"/>
    <p:sldId id="464" r:id="rId14"/>
    <p:sldId id="460" r:id="rId15"/>
    <p:sldId id="466" r:id="rId16"/>
    <p:sldId id="404" r:id="rId17"/>
    <p:sldId id="465" r:id="rId18"/>
    <p:sldId id="458" r:id="rId19"/>
    <p:sldId id="425" r:id="rId20"/>
    <p:sldId id="435" r:id="rId21"/>
    <p:sldId id="436" r:id="rId22"/>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270"/>
    <a:srgbClr val="A2D919"/>
    <a:srgbClr val="0C50A0"/>
    <a:srgbClr val="A55B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79"/>
  </p:normalViewPr>
  <p:slideViewPr>
    <p:cSldViewPr snapToGrid="0" snapToObjects="1">
      <p:cViewPr varScale="1">
        <p:scale>
          <a:sx n="34" d="100"/>
          <a:sy n="34" d="100"/>
        </p:scale>
        <p:origin x="568" y="64"/>
      </p:cViewPr>
      <p:guideLst/>
    </p:cSldViewPr>
  </p:slid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DD064-07CE-4D10-93ED-2FD4071F30EA}"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4C4D9-DA58-49CE-928D-1BE6C49C110E}" type="slidenum">
              <a:rPr lang="en-US" smtClean="0"/>
              <a:t>‹#›</a:t>
            </a:fld>
            <a:endParaRPr lang="en-US"/>
          </a:p>
        </p:txBody>
      </p:sp>
    </p:spTree>
    <p:extLst>
      <p:ext uri="{BB962C8B-B14F-4D97-AF65-F5344CB8AC3E}">
        <p14:creationId xmlns:p14="http://schemas.microsoft.com/office/powerpoint/2010/main" val="100172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4E97679-C4DA-CE46-A6B1-143278D5406D}"/>
              </a:ext>
            </a:extLst>
          </p:cNvPr>
          <p:cNvSpPr>
            <a:spLocks noGrp="1"/>
          </p:cNvSpPr>
          <p:nvPr>
            <p:ph type="pic" sz="quarter" idx="10"/>
          </p:nvPr>
        </p:nvSpPr>
        <p:spPr>
          <a:xfrm>
            <a:off x="1328764" y="0"/>
            <a:ext cx="10515601" cy="13716000"/>
          </a:xfrm>
          <a:custGeom>
            <a:avLst/>
            <a:gdLst>
              <a:gd name="connsiteX0" fmla="*/ 0 w 24382412"/>
              <a:gd name="connsiteY0" fmla="*/ 0 h 13716000"/>
              <a:gd name="connsiteX1" fmla="*/ 24382412 w 24382412"/>
              <a:gd name="connsiteY1" fmla="*/ 0 h 13716000"/>
              <a:gd name="connsiteX2" fmla="*/ 24382412 w 24382412"/>
              <a:gd name="connsiteY2" fmla="*/ 13716000 h 13716000"/>
              <a:gd name="connsiteX3" fmla="*/ 0 w 2438241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2412" h="13716000">
                <a:moveTo>
                  <a:pt x="0" y="0"/>
                </a:moveTo>
                <a:lnTo>
                  <a:pt x="24382412" y="0"/>
                </a:lnTo>
                <a:lnTo>
                  <a:pt x="24382412"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99423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5879C1A-9C1B-3C46-9F96-B46644FA6026}"/>
              </a:ext>
            </a:extLst>
          </p:cNvPr>
          <p:cNvSpPr>
            <a:spLocks noGrp="1"/>
          </p:cNvSpPr>
          <p:nvPr>
            <p:ph type="pic" sz="quarter" idx="10"/>
          </p:nvPr>
        </p:nvSpPr>
        <p:spPr>
          <a:xfrm>
            <a:off x="2389239" y="1963994"/>
            <a:ext cx="12211664" cy="9788013"/>
          </a:xfrm>
          <a:custGeom>
            <a:avLst/>
            <a:gdLst>
              <a:gd name="connsiteX0" fmla="*/ 0 w 12211664"/>
              <a:gd name="connsiteY0" fmla="*/ 0 h 9788013"/>
              <a:gd name="connsiteX1" fmla="*/ 12211664 w 12211664"/>
              <a:gd name="connsiteY1" fmla="*/ 0 h 9788013"/>
              <a:gd name="connsiteX2" fmla="*/ 12211664 w 12211664"/>
              <a:gd name="connsiteY2" fmla="*/ 9788013 h 9788013"/>
              <a:gd name="connsiteX3" fmla="*/ 0 w 12211664"/>
              <a:gd name="connsiteY3" fmla="*/ 9788013 h 9788013"/>
            </a:gdLst>
            <a:ahLst/>
            <a:cxnLst>
              <a:cxn ang="0">
                <a:pos x="connsiteX0" y="connsiteY0"/>
              </a:cxn>
              <a:cxn ang="0">
                <a:pos x="connsiteX1" y="connsiteY1"/>
              </a:cxn>
              <a:cxn ang="0">
                <a:pos x="connsiteX2" y="connsiteY2"/>
              </a:cxn>
              <a:cxn ang="0">
                <a:pos x="connsiteX3" y="connsiteY3"/>
              </a:cxn>
            </a:cxnLst>
            <a:rect l="l" t="t" r="r" b="b"/>
            <a:pathLst>
              <a:path w="12211664" h="9788013">
                <a:moveTo>
                  <a:pt x="0" y="0"/>
                </a:moveTo>
                <a:lnTo>
                  <a:pt x="12211664" y="0"/>
                </a:lnTo>
                <a:lnTo>
                  <a:pt x="12211664" y="9788013"/>
                </a:lnTo>
                <a:lnTo>
                  <a:pt x="0" y="9788013"/>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486800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CBC2018-C788-384A-B4BF-D895B09AD17C}"/>
              </a:ext>
            </a:extLst>
          </p:cNvPr>
          <p:cNvSpPr>
            <a:spLocks noGrp="1"/>
          </p:cNvSpPr>
          <p:nvPr>
            <p:ph type="pic" sz="quarter" idx="10"/>
          </p:nvPr>
        </p:nvSpPr>
        <p:spPr>
          <a:xfrm>
            <a:off x="11914916" y="1947322"/>
            <a:ext cx="7754625" cy="7754626"/>
          </a:xfrm>
          <a:custGeom>
            <a:avLst/>
            <a:gdLst>
              <a:gd name="connsiteX0" fmla="*/ 3877313 w 7754625"/>
              <a:gd name="connsiteY0" fmla="*/ 0 h 7754626"/>
              <a:gd name="connsiteX1" fmla="*/ 7754625 w 7754625"/>
              <a:gd name="connsiteY1" fmla="*/ 3877313 h 7754626"/>
              <a:gd name="connsiteX2" fmla="*/ 3877313 w 7754625"/>
              <a:gd name="connsiteY2" fmla="*/ 7754626 h 7754626"/>
              <a:gd name="connsiteX3" fmla="*/ 0 w 7754625"/>
              <a:gd name="connsiteY3" fmla="*/ 3877313 h 7754626"/>
              <a:gd name="connsiteX4" fmla="*/ 3877313 w 7754625"/>
              <a:gd name="connsiteY4" fmla="*/ 0 h 7754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625" h="7754626">
                <a:moveTo>
                  <a:pt x="3877313" y="0"/>
                </a:moveTo>
                <a:cubicBezTo>
                  <a:pt x="6018693" y="0"/>
                  <a:pt x="7754625" y="1735932"/>
                  <a:pt x="7754625" y="3877313"/>
                </a:cubicBezTo>
                <a:cubicBezTo>
                  <a:pt x="7754625" y="6018694"/>
                  <a:pt x="6018693" y="7754626"/>
                  <a:pt x="3877313" y="7754626"/>
                </a:cubicBezTo>
                <a:cubicBezTo>
                  <a:pt x="1735932" y="7754626"/>
                  <a:pt x="0" y="6018694"/>
                  <a:pt x="0" y="3877313"/>
                </a:cubicBezTo>
                <a:cubicBezTo>
                  <a:pt x="0" y="1735932"/>
                  <a:pt x="1735932" y="0"/>
                  <a:pt x="3877313" y="0"/>
                </a:cubicBezTo>
                <a:close/>
              </a:path>
            </a:pathLst>
          </a:custGeom>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0953FACF-5A54-0F42-B83B-B74AA57AD28D}"/>
              </a:ext>
            </a:extLst>
          </p:cNvPr>
          <p:cNvSpPr>
            <a:spLocks noGrp="1"/>
          </p:cNvSpPr>
          <p:nvPr>
            <p:ph type="pic" sz="quarter" idx="11"/>
          </p:nvPr>
        </p:nvSpPr>
        <p:spPr>
          <a:xfrm>
            <a:off x="16013016" y="6632771"/>
            <a:ext cx="4567084" cy="4567084"/>
          </a:xfrm>
          <a:custGeom>
            <a:avLst/>
            <a:gdLst>
              <a:gd name="connsiteX0" fmla="*/ 2283542 w 4567084"/>
              <a:gd name="connsiteY0" fmla="*/ 0 h 4567084"/>
              <a:gd name="connsiteX1" fmla="*/ 4567084 w 4567084"/>
              <a:gd name="connsiteY1" fmla="*/ 2283542 h 4567084"/>
              <a:gd name="connsiteX2" fmla="*/ 2283542 w 4567084"/>
              <a:gd name="connsiteY2" fmla="*/ 4567084 h 4567084"/>
              <a:gd name="connsiteX3" fmla="*/ 0 w 4567084"/>
              <a:gd name="connsiteY3" fmla="*/ 2283542 h 4567084"/>
              <a:gd name="connsiteX4" fmla="*/ 2283542 w 4567084"/>
              <a:gd name="connsiteY4" fmla="*/ 0 h 4567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084" h="4567084">
                <a:moveTo>
                  <a:pt x="2283542" y="0"/>
                </a:moveTo>
                <a:cubicBezTo>
                  <a:pt x="3544708" y="0"/>
                  <a:pt x="4567084" y="1022377"/>
                  <a:pt x="4567084" y="2283542"/>
                </a:cubicBezTo>
                <a:cubicBezTo>
                  <a:pt x="4567084" y="3544707"/>
                  <a:pt x="3544708" y="4567084"/>
                  <a:pt x="2283542" y="4567084"/>
                </a:cubicBezTo>
                <a:cubicBezTo>
                  <a:pt x="1022376" y="4567084"/>
                  <a:pt x="0" y="3544707"/>
                  <a:pt x="0" y="2283542"/>
                </a:cubicBezTo>
                <a:cubicBezTo>
                  <a:pt x="0" y="1022377"/>
                  <a:pt x="1022376" y="0"/>
                  <a:pt x="2283542" y="0"/>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52215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5F37BD-A3F5-0A44-9464-0B8D0C8369A9}"/>
              </a:ext>
            </a:extLst>
          </p:cNvPr>
          <p:cNvSpPr>
            <a:spLocks noGrp="1"/>
          </p:cNvSpPr>
          <p:nvPr>
            <p:ph type="pic" sz="quarter" idx="10"/>
          </p:nvPr>
        </p:nvSpPr>
        <p:spPr>
          <a:xfrm>
            <a:off x="7550331" y="3331029"/>
            <a:ext cx="3944983" cy="3762103"/>
          </a:xfrm>
          <a:custGeom>
            <a:avLst/>
            <a:gdLst>
              <a:gd name="connsiteX0" fmla="*/ 0 w 3944983"/>
              <a:gd name="connsiteY0" fmla="*/ 0 h 3762103"/>
              <a:gd name="connsiteX1" fmla="*/ 3944983 w 3944983"/>
              <a:gd name="connsiteY1" fmla="*/ 0 h 3762103"/>
              <a:gd name="connsiteX2" fmla="*/ 3944983 w 3944983"/>
              <a:gd name="connsiteY2" fmla="*/ 3762103 h 3762103"/>
              <a:gd name="connsiteX3" fmla="*/ 0 w 3944983"/>
              <a:gd name="connsiteY3" fmla="*/ 3762103 h 3762103"/>
            </a:gdLst>
            <a:ahLst/>
            <a:cxnLst>
              <a:cxn ang="0">
                <a:pos x="connsiteX0" y="connsiteY0"/>
              </a:cxn>
              <a:cxn ang="0">
                <a:pos x="connsiteX1" y="connsiteY1"/>
              </a:cxn>
              <a:cxn ang="0">
                <a:pos x="connsiteX2" y="connsiteY2"/>
              </a:cxn>
              <a:cxn ang="0">
                <a:pos x="connsiteX3" y="connsiteY3"/>
              </a:cxn>
            </a:cxnLst>
            <a:rect l="l" t="t" r="r" b="b"/>
            <a:pathLst>
              <a:path w="3944983" h="3762103">
                <a:moveTo>
                  <a:pt x="0" y="0"/>
                </a:moveTo>
                <a:lnTo>
                  <a:pt x="3944983" y="0"/>
                </a:lnTo>
                <a:lnTo>
                  <a:pt x="3944983" y="3762103"/>
                </a:lnTo>
                <a:lnTo>
                  <a:pt x="0" y="3762103"/>
                </a:lnTo>
                <a:close/>
              </a:path>
            </a:pathLst>
          </a:custGeom>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AF5C30-5F54-2249-89F3-B928B3F7AC1E}"/>
              </a:ext>
            </a:extLst>
          </p:cNvPr>
          <p:cNvSpPr>
            <a:spLocks noGrp="1"/>
          </p:cNvSpPr>
          <p:nvPr>
            <p:ph type="pic" sz="quarter" idx="11"/>
          </p:nvPr>
        </p:nvSpPr>
        <p:spPr>
          <a:xfrm>
            <a:off x="13288486" y="3331029"/>
            <a:ext cx="3944982" cy="3762103"/>
          </a:xfrm>
          <a:custGeom>
            <a:avLst/>
            <a:gdLst>
              <a:gd name="connsiteX0" fmla="*/ 0 w 3944982"/>
              <a:gd name="connsiteY0" fmla="*/ 0 h 3762103"/>
              <a:gd name="connsiteX1" fmla="*/ 3944982 w 3944982"/>
              <a:gd name="connsiteY1" fmla="*/ 0 h 3762103"/>
              <a:gd name="connsiteX2" fmla="*/ 3944982 w 3944982"/>
              <a:gd name="connsiteY2" fmla="*/ 3762103 h 3762103"/>
              <a:gd name="connsiteX3" fmla="*/ 0 w 3944982"/>
              <a:gd name="connsiteY3" fmla="*/ 3762103 h 3762103"/>
            </a:gdLst>
            <a:ahLst/>
            <a:cxnLst>
              <a:cxn ang="0">
                <a:pos x="connsiteX0" y="connsiteY0"/>
              </a:cxn>
              <a:cxn ang="0">
                <a:pos x="connsiteX1" y="connsiteY1"/>
              </a:cxn>
              <a:cxn ang="0">
                <a:pos x="connsiteX2" y="connsiteY2"/>
              </a:cxn>
              <a:cxn ang="0">
                <a:pos x="connsiteX3" y="connsiteY3"/>
              </a:cxn>
            </a:cxnLst>
            <a:rect l="l" t="t" r="r" b="b"/>
            <a:pathLst>
              <a:path w="3944982" h="3762103">
                <a:moveTo>
                  <a:pt x="0" y="0"/>
                </a:moveTo>
                <a:lnTo>
                  <a:pt x="3944982" y="0"/>
                </a:lnTo>
                <a:lnTo>
                  <a:pt x="3944982" y="3762103"/>
                </a:lnTo>
                <a:lnTo>
                  <a:pt x="0" y="3762103"/>
                </a:lnTo>
                <a:close/>
              </a:path>
            </a:pathLst>
          </a:custGeom>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329CB226-52DF-7448-BC44-E11F36E8AD57}"/>
              </a:ext>
            </a:extLst>
          </p:cNvPr>
          <p:cNvSpPr>
            <a:spLocks noGrp="1"/>
          </p:cNvSpPr>
          <p:nvPr>
            <p:ph type="pic" sz="quarter" idx="12"/>
          </p:nvPr>
        </p:nvSpPr>
        <p:spPr>
          <a:xfrm>
            <a:off x="19026640" y="3331029"/>
            <a:ext cx="3768236" cy="3762103"/>
          </a:xfrm>
          <a:custGeom>
            <a:avLst/>
            <a:gdLst>
              <a:gd name="connsiteX0" fmla="*/ 0 w 3768236"/>
              <a:gd name="connsiteY0" fmla="*/ 0 h 3762103"/>
              <a:gd name="connsiteX1" fmla="*/ 3768236 w 3768236"/>
              <a:gd name="connsiteY1" fmla="*/ 0 h 3762103"/>
              <a:gd name="connsiteX2" fmla="*/ 3768236 w 3768236"/>
              <a:gd name="connsiteY2" fmla="*/ 3762103 h 3762103"/>
              <a:gd name="connsiteX3" fmla="*/ 0 w 3768236"/>
              <a:gd name="connsiteY3" fmla="*/ 3762103 h 3762103"/>
            </a:gdLst>
            <a:ahLst/>
            <a:cxnLst>
              <a:cxn ang="0">
                <a:pos x="connsiteX0" y="connsiteY0"/>
              </a:cxn>
              <a:cxn ang="0">
                <a:pos x="connsiteX1" y="connsiteY1"/>
              </a:cxn>
              <a:cxn ang="0">
                <a:pos x="connsiteX2" y="connsiteY2"/>
              </a:cxn>
              <a:cxn ang="0">
                <a:pos x="connsiteX3" y="connsiteY3"/>
              </a:cxn>
            </a:cxnLst>
            <a:rect l="l" t="t" r="r" b="b"/>
            <a:pathLst>
              <a:path w="3768236" h="3762103">
                <a:moveTo>
                  <a:pt x="0" y="0"/>
                </a:moveTo>
                <a:lnTo>
                  <a:pt x="3768236" y="0"/>
                </a:lnTo>
                <a:lnTo>
                  <a:pt x="3768236" y="3762103"/>
                </a:lnTo>
                <a:lnTo>
                  <a:pt x="0" y="3762103"/>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792487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638AAD0-72E5-884A-8E3B-B5F266B0BC9E}"/>
              </a:ext>
            </a:extLst>
          </p:cNvPr>
          <p:cNvSpPr>
            <a:spLocks noGrp="1"/>
          </p:cNvSpPr>
          <p:nvPr>
            <p:ph type="pic" sz="quarter" idx="10"/>
          </p:nvPr>
        </p:nvSpPr>
        <p:spPr>
          <a:xfrm>
            <a:off x="1690355" y="1423220"/>
            <a:ext cx="6595114" cy="10869560"/>
          </a:xfrm>
          <a:custGeom>
            <a:avLst/>
            <a:gdLst>
              <a:gd name="connsiteX0" fmla="*/ 0 w 6595114"/>
              <a:gd name="connsiteY0" fmla="*/ 0 h 10869560"/>
              <a:gd name="connsiteX1" fmla="*/ 6595114 w 6595114"/>
              <a:gd name="connsiteY1" fmla="*/ 0 h 10869560"/>
              <a:gd name="connsiteX2" fmla="*/ 6595114 w 6595114"/>
              <a:gd name="connsiteY2" fmla="*/ 10869560 h 10869560"/>
              <a:gd name="connsiteX3" fmla="*/ 0 w 6595114"/>
              <a:gd name="connsiteY3" fmla="*/ 10869560 h 10869560"/>
            </a:gdLst>
            <a:ahLst/>
            <a:cxnLst>
              <a:cxn ang="0">
                <a:pos x="connsiteX0" y="connsiteY0"/>
              </a:cxn>
              <a:cxn ang="0">
                <a:pos x="connsiteX1" y="connsiteY1"/>
              </a:cxn>
              <a:cxn ang="0">
                <a:pos x="connsiteX2" y="connsiteY2"/>
              </a:cxn>
              <a:cxn ang="0">
                <a:pos x="connsiteX3" y="connsiteY3"/>
              </a:cxn>
            </a:cxnLst>
            <a:rect l="l" t="t" r="r" b="b"/>
            <a:pathLst>
              <a:path w="6595114" h="10869560">
                <a:moveTo>
                  <a:pt x="0" y="0"/>
                </a:moveTo>
                <a:lnTo>
                  <a:pt x="6595114" y="0"/>
                </a:lnTo>
                <a:lnTo>
                  <a:pt x="6595114" y="10869560"/>
                </a:lnTo>
                <a:lnTo>
                  <a:pt x="0" y="10869560"/>
                </a:lnTo>
                <a:close/>
              </a:path>
            </a:pathLst>
          </a:custGeom>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ABA4F718-5D72-6746-990F-96F5A9B0FF31}"/>
              </a:ext>
            </a:extLst>
          </p:cNvPr>
          <p:cNvSpPr>
            <a:spLocks noGrp="1"/>
          </p:cNvSpPr>
          <p:nvPr>
            <p:ph type="pic" sz="quarter" idx="11"/>
          </p:nvPr>
        </p:nvSpPr>
        <p:spPr>
          <a:xfrm>
            <a:off x="8893649" y="1423220"/>
            <a:ext cx="6595114" cy="10869560"/>
          </a:xfrm>
          <a:custGeom>
            <a:avLst/>
            <a:gdLst>
              <a:gd name="connsiteX0" fmla="*/ 0 w 6595114"/>
              <a:gd name="connsiteY0" fmla="*/ 0 h 10869560"/>
              <a:gd name="connsiteX1" fmla="*/ 6595114 w 6595114"/>
              <a:gd name="connsiteY1" fmla="*/ 0 h 10869560"/>
              <a:gd name="connsiteX2" fmla="*/ 6595114 w 6595114"/>
              <a:gd name="connsiteY2" fmla="*/ 10869560 h 10869560"/>
              <a:gd name="connsiteX3" fmla="*/ 0 w 6595114"/>
              <a:gd name="connsiteY3" fmla="*/ 10869560 h 10869560"/>
            </a:gdLst>
            <a:ahLst/>
            <a:cxnLst>
              <a:cxn ang="0">
                <a:pos x="connsiteX0" y="connsiteY0"/>
              </a:cxn>
              <a:cxn ang="0">
                <a:pos x="connsiteX1" y="connsiteY1"/>
              </a:cxn>
              <a:cxn ang="0">
                <a:pos x="connsiteX2" y="connsiteY2"/>
              </a:cxn>
              <a:cxn ang="0">
                <a:pos x="connsiteX3" y="connsiteY3"/>
              </a:cxn>
            </a:cxnLst>
            <a:rect l="l" t="t" r="r" b="b"/>
            <a:pathLst>
              <a:path w="6595114" h="10869560">
                <a:moveTo>
                  <a:pt x="0" y="0"/>
                </a:moveTo>
                <a:lnTo>
                  <a:pt x="6595114" y="0"/>
                </a:lnTo>
                <a:lnTo>
                  <a:pt x="6595114" y="10869560"/>
                </a:lnTo>
                <a:lnTo>
                  <a:pt x="0" y="10869560"/>
                </a:lnTo>
                <a:close/>
              </a:path>
            </a:pathLst>
          </a:custGeom>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45621DA5-0DB5-F248-9B2E-D60368FDBC52}"/>
              </a:ext>
            </a:extLst>
          </p:cNvPr>
          <p:cNvSpPr>
            <a:spLocks noGrp="1"/>
          </p:cNvSpPr>
          <p:nvPr>
            <p:ph type="pic" sz="quarter" idx="12"/>
          </p:nvPr>
        </p:nvSpPr>
        <p:spPr>
          <a:xfrm>
            <a:off x="16096944" y="1423220"/>
            <a:ext cx="6595113" cy="10869560"/>
          </a:xfrm>
          <a:custGeom>
            <a:avLst/>
            <a:gdLst>
              <a:gd name="connsiteX0" fmla="*/ 0 w 6595113"/>
              <a:gd name="connsiteY0" fmla="*/ 0 h 10869560"/>
              <a:gd name="connsiteX1" fmla="*/ 6595113 w 6595113"/>
              <a:gd name="connsiteY1" fmla="*/ 0 h 10869560"/>
              <a:gd name="connsiteX2" fmla="*/ 6595113 w 6595113"/>
              <a:gd name="connsiteY2" fmla="*/ 10869560 h 10869560"/>
              <a:gd name="connsiteX3" fmla="*/ 0 w 6595113"/>
              <a:gd name="connsiteY3" fmla="*/ 10869560 h 10869560"/>
            </a:gdLst>
            <a:ahLst/>
            <a:cxnLst>
              <a:cxn ang="0">
                <a:pos x="connsiteX0" y="connsiteY0"/>
              </a:cxn>
              <a:cxn ang="0">
                <a:pos x="connsiteX1" y="connsiteY1"/>
              </a:cxn>
              <a:cxn ang="0">
                <a:pos x="connsiteX2" y="connsiteY2"/>
              </a:cxn>
              <a:cxn ang="0">
                <a:pos x="connsiteX3" y="connsiteY3"/>
              </a:cxn>
            </a:cxnLst>
            <a:rect l="l" t="t" r="r" b="b"/>
            <a:pathLst>
              <a:path w="6595113" h="10869560">
                <a:moveTo>
                  <a:pt x="0" y="0"/>
                </a:moveTo>
                <a:lnTo>
                  <a:pt x="6595113" y="0"/>
                </a:lnTo>
                <a:lnTo>
                  <a:pt x="6595113" y="10869560"/>
                </a:lnTo>
                <a:lnTo>
                  <a:pt x="0" y="1086956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453999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39AF82-850A-B34D-8800-A01E2150686C}"/>
              </a:ext>
            </a:extLst>
          </p:cNvPr>
          <p:cNvSpPr>
            <a:spLocks noGrp="1"/>
          </p:cNvSpPr>
          <p:nvPr>
            <p:ph type="pic" sz="quarter" idx="10"/>
          </p:nvPr>
        </p:nvSpPr>
        <p:spPr>
          <a:xfrm>
            <a:off x="0" y="0"/>
            <a:ext cx="24382412" cy="13716000"/>
          </a:xfrm>
          <a:custGeom>
            <a:avLst/>
            <a:gdLst>
              <a:gd name="connsiteX0" fmla="*/ 0 w 24382412"/>
              <a:gd name="connsiteY0" fmla="*/ 0 h 13716000"/>
              <a:gd name="connsiteX1" fmla="*/ 24382412 w 24382412"/>
              <a:gd name="connsiteY1" fmla="*/ 0 h 13716000"/>
              <a:gd name="connsiteX2" fmla="*/ 24382412 w 24382412"/>
              <a:gd name="connsiteY2" fmla="*/ 13716000 h 13716000"/>
              <a:gd name="connsiteX3" fmla="*/ 0 w 2438241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2412" h="13716000">
                <a:moveTo>
                  <a:pt x="0" y="0"/>
                </a:moveTo>
                <a:lnTo>
                  <a:pt x="24382412" y="0"/>
                </a:lnTo>
                <a:lnTo>
                  <a:pt x="24382412"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32550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FD42054-AAA7-B045-AAD5-6D90042108D3}"/>
              </a:ext>
            </a:extLst>
          </p:cNvPr>
          <p:cNvSpPr>
            <a:spLocks noGrp="1"/>
          </p:cNvSpPr>
          <p:nvPr>
            <p:ph type="pic" sz="quarter" idx="10"/>
          </p:nvPr>
        </p:nvSpPr>
        <p:spPr>
          <a:xfrm>
            <a:off x="14048820" y="1812696"/>
            <a:ext cx="8469669" cy="6217920"/>
          </a:xfrm>
          <a:custGeom>
            <a:avLst/>
            <a:gdLst>
              <a:gd name="connsiteX0" fmla="*/ 0 w 8469669"/>
              <a:gd name="connsiteY0" fmla="*/ 0 h 6217920"/>
              <a:gd name="connsiteX1" fmla="*/ 8469669 w 8469669"/>
              <a:gd name="connsiteY1" fmla="*/ 0 h 6217920"/>
              <a:gd name="connsiteX2" fmla="*/ 8469669 w 8469669"/>
              <a:gd name="connsiteY2" fmla="*/ 6217920 h 6217920"/>
              <a:gd name="connsiteX3" fmla="*/ 0 w 8469669"/>
              <a:gd name="connsiteY3" fmla="*/ 6217920 h 6217920"/>
            </a:gdLst>
            <a:ahLst/>
            <a:cxnLst>
              <a:cxn ang="0">
                <a:pos x="connsiteX0" y="connsiteY0"/>
              </a:cxn>
              <a:cxn ang="0">
                <a:pos x="connsiteX1" y="connsiteY1"/>
              </a:cxn>
              <a:cxn ang="0">
                <a:pos x="connsiteX2" y="connsiteY2"/>
              </a:cxn>
              <a:cxn ang="0">
                <a:pos x="connsiteX3" y="connsiteY3"/>
              </a:cxn>
            </a:cxnLst>
            <a:rect l="l" t="t" r="r" b="b"/>
            <a:pathLst>
              <a:path w="8469669" h="6217920">
                <a:moveTo>
                  <a:pt x="0" y="0"/>
                </a:moveTo>
                <a:lnTo>
                  <a:pt x="8469669" y="0"/>
                </a:lnTo>
                <a:lnTo>
                  <a:pt x="8469669" y="6217920"/>
                </a:lnTo>
                <a:lnTo>
                  <a:pt x="0" y="6217920"/>
                </a:lnTo>
                <a:close/>
              </a:path>
            </a:pathLst>
          </a:custGeom>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7E050DF5-EA30-064C-8797-5CA71E13E1C5}"/>
              </a:ext>
            </a:extLst>
          </p:cNvPr>
          <p:cNvSpPr>
            <a:spLocks noGrp="1"/>
          </p:cNvSpPr>
          <p:nvPr>
            <p:ph type="pic" sz="quarter" idx="11"/>
          </p:nvPr>
        </p:nvSpPr>
        <p:spPr>
          <a:xfrm>
            <a:off x="1" y="10868296"/>
            <a:ext cx="2899954" cy="2847703"/>
          </a:xfrm>
          <a:custGeom>
            <a:avLst/>
            <a:gdLst>
              <a:gd name="connsiteX0" fmla="*/ 0 w 2899954"/>
              <a:gd name="connsiteY0" fmla="*/ 0 h 2847703"/>
              <a:gd name="connsiteX1" fmla="*/ 2899954 w 2899954"/>
              <a:gd name="connsiteY1" fmla="*/ 0 h 2847703"/>
              <a:gd name="connsiteX2" fmla="*/ 2899954 w 2899954"/>
              <a:gd name="connsiteY2" fmla="*/ 2847703 h 2847703"/>
              <a:gd name="connsiteX3" fmla="*/ 0 w 2899954"/>
              <a:gd name="connsiteY3" fmla="*/ 2847703 h 2847703"/>
            </a:gdLst>
            <a:ahLst/>
            <a:cxnLst>
              <a:cxn ang="0">
                <a:pos x="connsiteX0" y="connsiteY0"/>
              </a:cxn>
              <a:cxn ang="0">
                <a:pos x="connsiteX1" y="connsiteY1"/>
              </a:cxn>
              <a:cxn ang="0">
                <a:pos x="connsiteX2" y="connsiteY2"/>
              </a:cxn>
              <a:cxn ang="0">
                <a:pos x="connsiteX3" y="connsiteY3"/>
              </a:cxn>
            </a:cxnLst>
            <a:rect l="l" t="t" r="r" b="b"/>
            <a:pathLst>
              <a:path w="2899954" h="2847703">
                <a:moveTo>
                  <a:pt x="0" y="0"/>
                </a:moveTo>
                <a:lnTo>
                  <a:pt x="2899954" y="0"/>
                </a:lnTo>
                <a:lnTo>
                  <a:pt x="2899954" y="2847703"/>
                </a:lnTo>
                <a:lnTo>
                  <a:pt x="0" y="2847703"/>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116331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AA7A8F-E741-A94A-ADB6-FDCC94172DEF}"/>
              </a:ext>
            </a:extLst>
          </p:cNvPr>
          <p:cNvSpPr>
            <a:spLocks noGrp="1"/>
          </p:cNvSpPr>
          <p:nvPr>
            <p:ph type="pic" sz="quarter" idx="10"/>
          </p:nvPr>
        </p:nvSpPr>
        <p:spPr>
          <a:xfrm>
            <a:off x="1" y="3812668"/>
            <a:ext cx="11920447" cy="6662057"/>
          </a:xfrm>
          <a:custGeom>
            <a:avLst/>
            <a:gdLst>
              <a:gd name="connsiteX0" fmla="*/ 0 w 11920447"/>
              <a:gd name="connsiteY0" fmla="*/ 0 h 6662057"/>
              <a:gd name="connsiteX1" fmla="*/ 11920447 w 11920447"/>
              <a:gd name="connsiteY1" fmla="*/ 0 h 6662057"/>
              <a:gd name="connsiteX2" fmla="*/ 11920447 w 11920447"/>
              <a:gd name="connsiteY2" fmla="*/ 6662057 h 6662057"/>
              <a:gd name="connsiteX3" fmla="*/ 0 w 11920447"/>
              <a:gd name="connsiteY3" fmla="*/ 6662057 h 6662057"/>
            </a:gdLst>
            <a:ahLst/>
            <a:cxnLst>
              <a:cxn ang="0">
                <a:pos x="connsiteX0" y="connsiteY0"/>
              </a:cxn>
              <a:cxn ang="0">
                <a:pos x="connsiteX1" y="connsiteY1"/>
              </a:cxn>
              <a:cxn ang="0">
                <a:pos x="connsiteX2" y="connsiteY2"/>
              </a:cxn>
              <a:cxn ang="0">
                <a:pos x="connsiteX3" y="connsiteY3"/>
              </a:cxn>
            </a:cxnLst>
            <a:rect l="l" t="t" r="r" b="b"/>
            <a:pathLst>
              <a:path w="11920447" h="6662057">
                <a:moveTo>
                  <a:pt x="0" y="0"/>
                </a:moveTo>
                <a:lnTo>
                  <a:pt x="11920447" y="0"/>
                </a:lnTo>
                <a:lnTo>
                  <a:pt x="11920447" y="6662057"/>
                </a:lnTo>
                <a:lnTo>
                  <a:pt x="0" y="6662057"/>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586418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5578B0-972E-4547-829F-171FFD4845CD}"/>
              </a:ext>
            </a:extLst>
          </p:cNvPr>
          <p:cNvSpPr>
            <a:spLocks noGrp="1"/>
          </p:cNvSpPr>
          <p:nvPr>
            <p:ph type="pic" sz="quarter" idx="10"/>
          </p:nvPr>
        </p:nvSpPr>
        <p:spPr>
          <a:xfrm>
            <a:off x="0" y="7781330"/>
            <a:ext cx="7938691" cy="5934670"/>
          </a:xfrm>
          <a:custGeom>
            <a:avLst/>
            <a:gdLst>
              <a:gd name="connsiteX0" fmla="*/ 0 w 7938691"/>
              <a:gd name="connsiteY0" fmla="*/ 0 h 5934670"/>
              <a:gd name="connsiteX1" fmla="*/ 7938691 w 7938691"/>
              <a:gd name="connsiteY1" fmla="*/ 0 h 5934670"/>
              <a:gd name="connsiteX2" fmla="*/ 7938691 w 7938691"/>
              <a:gd name="connsiteY2" fmla="*/ 5934670 h 5934670"/>
              <a:gd name="connsiteX3" fmla="*/ 0 w 7938691"/>
              <a:gd name="connsiteY3" fmla="*/ 5934670 h 5934670"/>
            </a:gdLst>
            <a:ahLst/>
            <a:cxnLst>
              <a:cxn ang="0">
                <a:pos x="connsiteX0" y="connsiteY0"/>
              </a:cxn>
              <a:cxn ang="0">
                <a:pos x="connsiteX1" y="connsiteY1"/>
              </a:cxn>
              <a:cxn ang="0">
                <a:pos x="connsiteX2" y="connsiteY2"/>
              </a:cxn>
              <a:cxn ang="0">
                <a:pos x="connsiteX3" y="connsiteY3"/>
              </a:cxn>
            </a:cxnLst>
            <a:rect l="l" t="t" r="r" b="b"/>
            <a:pathLst>
              <a:path w="7938691" h="5934670">
                <a:moveTo>
                  <a:pt x="0" y="0"/>
                </a:moveTo>
                <a:lnTo>
                  <a:pt x="7938691" y="0"/>
                </a:lnTo>
                <a:lnTo>
                  <a:pt x="7938691" y="5934670"/>
                </a:lnTo>
                <a:lnTo>
                  <a:pt x="0" y="5934670"/>
                </a:lnTo>
                <a:close/>
              </a:path>
            </a:pathLst>
          </a:custGeom>
        </p:spPr>
        <p:txBody>
          <a:bodyPr wrap="square">
            <a:noAutofit/>
          </a:bodyPr>
          <a:lstStyle>
            <a:lvl1pPr>
              <a:defRPr sz="1200"/>
            </a:lvl1pPr>
          </a:lstStyle>
          <a:p>
            <a:endParaRPr lang="en-US" dirty="0"/>
          </a:p>
        </p:txBody>
      </p:sp>
    </p:spTree>
    <p:extLst>
      <p:ext uri="{BB962C8B-B14F-4D97-AF65-F5344CB8AC3E}">
        <p14:creationId xmlns:p14="http://schemas.microsoft.com/office/powerpoint/2010/main" val="1767131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2E9C8F1-F58A-C145-B62B-DFC3F4B85BC5}"/>
              </a:ext>
            </a:extLst>
          </p:cNvPr>
          <p:cNvSpPr>
            <a:spLocks noGrp="1"/>
          </p:cNvSpPr>
          <p:nvPr>
            <p:ph type="pic" sz="quarter" idx="10"/>
          </p:nvPr>
        </p:nvSpPr>
        <p:spPr>
          <a:xfrm>
            <a:off x="18222022" y="-12992"/>
            <a:ext cx="6160390" cy="6051023"/>
          </a:xfrm>
          <a:custGeom>
            <a:avLst/>
            <a:gdLst>
              <a:gd name="connsiteX0" fmla="*/ 0 w 6160390"/>
              <a:gd name="connsiteY0" fmla="*/ 0 h 6051023"/>
              <a:gd name="connsiteX1" fmla="*/ 6160390 w 6160390"/>
              <a:gd name="connsiteY1" fmla="*/ 0 h 6051023"/>
              <a:gd name="connsiteX2" fmla="*/ 6160390 w 6160390"/>
              <a:gd name="connsiteY2" fmla="*/ 6051023 h 6051023"/>
              <a:gd name="connsiteX3" fmla="*/ 0 w 6160390"/>
              <a:gd name="connsiteY3" fmla="*/ 6051023 h 6051023"/>
            </a:gdLst>
            <a:ahLst/>
            <a:cxnLst>
              <a:cxn ang="0">
                <a:pos x="connsiteX0" y="connsiteY0"/>
              </a:cxn>
              <a:cxn ang="0">
                <a:pos x="connsiteX1" y="connsiteY1"/>
              </a:cxn>
              <a:cxn ang="0">
                <a:pos x="connsiteX2" y="connsiteY2"/>
              </a:cxn>
              <a:cxn ang="0">
                <a:pos x="connsiteX3" y="connsiteY3"/>
              </a:cxn>
            </a:cxnLst>
            <a:rect l="l" t="t" r="r" b="b"/>
            <a:pathLst>
              <a:path w="6160390" h="6051023">
                <a:moveTo>
                  <a:pt x="0" y="0"/>
                </a:moveTo>
                <a:lnTo>
                  <a:pt x="6160390" y="0"/>
                </a:lnTo>
                <a:lnTo>
                  <a:pt x="6160390" y="6051023"/>
                </a:lnTo>
                <a:lnTo>
                  <a:pt x="0" y="6051023"/>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486406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174E8D-3EE1-6746-99A0-4FA659C2AD94}"/>
              </a:ext>
            </a:extLst>
          </p:cNvPr>
          <p:cNvSpPr>
            <a:spLocks noGrp="1"/>
          </p:cNvSpPr>
          <p:nvPr>
            <p:ph type="pic" sz="quarter" idx="10"/>
          </p:nvPr>
        </p:nvSpPr>
        <p:spPr>
          <a:xfrm>
            <a:off x="8400870" y="3055139"/>
            <a:ext cx="7580672" cy="7580672"/>
          </a:xfrm>
          <a:custGeom>
            <a:avLst/>
            <a:gdLst>
              <a:gd name="connsiteX0" fmla="*/ 3790336 w 7580672"/>
              <a:gd name="connsiteY0" fmla="*/ 0 h 7580672"/>
              <a:gd name="connsiteX1" fmla="*/ 7580672 w 7580672"/>
              <a:gd name="connsiteY1" fmla="*/ 3790336 h 7580672"/>
              <a:gd name="connsiteX2" fmla="*/ 3790336 w 7580672"/>
              <a:gd name="connsiteY2" fmla="*/ 7580672 h 7580672"/>
              <a:gd name="connsiteX3" fmla="*/ 0 w 7580672"/>
              <a:gd name="connsiteY3" fmla="*/ 3790336 h 7580672"/>
              <a:gd name="connsiteX4" fmla="*/ 3790336 w 7580672"/>
              <a:gd name="connsiteY4" fmla="*/ 0 h 758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672" h="7580672">
                <a:moveTo>
                  <a:pt x="3790336" y="0"/>
                </a:moveTo>
                <a:cubicBezTo>
                  <a:pt x="5883681" y="0"/>
                  <a:pt x="7580672" y="1696991"/>
                  <a:pt x="7580672" y="3790336"/>
                </a:cubicBezTo>
                <a:cubicBezTo>
                  <a:pt x="7580672" y="5883681"/>
                  <a:pt x="5883681" y="7580672"/>
                  <a:pt x="3790336" y="7580672"/>
                </a:cubicBezTo>
                <a:cubicBezTo>
                  <a:pt x="1696991" y="7580672"/>
                  <a:pt x="0" y="5883681"/>
                  <a:pt x="0" y="3790336"/>
                </a:cubicBezTo>
                <a:cubicBezTo>
                  <a:pt x="0" y="1696991"/>
                  <a:pt x="1696991" y="0"/>
                  <a:pt x="3790336" y="0"/>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4216938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807FBEF-9B5D-3A42-8837-23D72D096B20}"/>
              </a:ext>
            </a:extLst>
          </p:cNvPr>
          <p:cNvSpPr>
            <a:spLocks noGrp="1"/>
          </p:cNvSpPr>
          <p:nvPr>
            <p:ph type="pic" sz="quarter" idx="10"/>
          </p:nvPr>
        </p:nvSpPr>
        <p:spPr>
          <a:xfrm>
            <a:off x="13243034" y="-35168"/>
            <a:ext cx="9716812" cy="11289322"/>
          </a:xfrm>
          <a:custGeom>
            <a:avLst/>
            <a:gdLst>
              <a:gd name="connsiteX0" fmla="*/ 0 w 9716812"/>
              <a:gd name="connsiteY0" fmla="*/ 0 h 11289322"/>
              <a:gd name="connsiteX1" fmla="*/ 9716812 w 9716812"/>
              <a:gd name="connsiteY1" fmla="*/ 0 h 11289322"/>
              <a:gd name="connsiteX2" fmla="*/ 9716812 w 9716812"/>
              <a:gd name="connsiteY2" fmla="*/ 11289322 h 11289322"/>
              <a:gd name="connsiteX3" fmla="*/ 0 w 9716812"/>
              <a:gd name="connsiteY3" fmla="*/ 11289322 h 11289322"/>
            </a:gdLst>
            <a:ahLst/>
            <a:cxnLst>
              <a:cxn ang="0">
                <a:pos x="connsiteX0" y="connsiteY0"/>
              </a:cxn>
              <a:cxn ang="0">
                <a:pos x="connsiteX1" y="connsiteY1"/>
              </a:cxn>
              <a:cxn ang="0">
                <a:pos x="connsiteX2" y="connsiteY2"/>
              </a:cxn>
              <a:cxn ang="0">
                <a:pos x="connsiteX3" y="connsiteY3"/>
              </a:cxn>
            </a:cxnLst>
            <a:rect l="l" t="t" r="r" b="b"/>
            <a:pathLst>
              <a:path w="9716812" h="11289322">
                <a:moveTo>
                  <a:pt x="0" y="0"/>
                </a:moveTo>
                <a:lnTo>
                  <a:pt x="9716812" y="0"/>
                </a:lnTo>
                <a:lnTo>
                  <a:pt x="9716812" y="11289322"/>
                </a:lnTo>
                <a:lnTo>
                  <a:pt x="0" y="11289322"/>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564222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F94B48-F533-9D45-9B8E-69BDE10024C1}"/>
              </a:ext>
            </a:extLst>
          </p:cNvPr>
          <p:cNvSpPr>
            <a:spLocks noGrp="1"/>
          </p:cNvSpPr>
          <p:nvPr>
            <p:ph type="pic" sz="quarter" idx="10"/>
          </p:nvPr>
        </p:nvSpPr>
        <p:spPr>
          <a:xfrm>
            <a:off x="2035278" y="1710813"/>
            <a:ext cx="6725265" cy="12005187"/>
          </a:xfrm>
          <a:custGeom>
            <a:avLst/>
            <a:gdLst>
              <a:gd name="connsiteX0" fmla="*/ 0 w 6725265"/>
              <a:gd name="connsiteY0" fmla="*/ 0 h 12005187"/>
              <a:gd name="connsiteX1" fmla="*/ 6725265 w 6725265"/>
              <a:gd name="connsiteY1" fmla="*/ 0 h 12005187"/>
              <a:gd name="connsiteX2" fmla="*/ 6725265 w 6725265"/>
              <a:gd name="connsiteY2" fmla="*/ 12005187 h 12005187"/>
              <a:gd name="connsiteX3" fmla="*/ 0 w 6725265"/>
              <a:gd name="connsiteY3" fmla="*/ 12005187 h 12005187"/>
            </a:gdLst>
            <a:ahLst/>
            <a:cxnLst>
              <a:cxn ang="0">
                <a:pos x="connsiteX0" y="connsiteY0"/>
              </a:cxn>
              <a:cxn ang="0">
                <a:pos x="connsiteX1" y="connsiteY1"/>
              </a:cxn>
              <a:cxn ang="0">
                <a:pos x="connsiteX2" y="connsiteY2"/>
              </a:cxn>
              <a:cxn ang="0">
                <a:pos x="connsiteX3" y="connsiteY3"/>
              </a:cxn>
            </a:cxnLst>
            <a:rect l="l" t="t" r="r" b="b"/>
            <a:pathLst>
              <a:path w="6725265" h="12005187">
                <a:moveTo>
                  <a:pt x="0" y="0"/>
                </a:moveTo>
                <a:lnTo>
                  <a:pt x="6725265" y="0"/>
                </a:lnTo>
                <a:lnTo>
                  <a:pt x="6725265" y="12005187"/>
                </a:lnTo>
                <a:lnTo>
                  <a:pt x="0" y="12005187"/>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098352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DDDEA5F-CFEF-8148-B7B9-49FE87081899}"/>
              </a:ext>
            </a:extLst>
          </p:cNvPr>
          <p:cNvSpPr>
            <a:spLocks noGrp="1"/>
          </p:cNvSpPr>
          <p:nvPr>
            <p:ph type="pic" sz="quarter" idx="10"/>
          </p:nvPr>
        </p:nvSpPr>
        <p:spPr>
          <a:xfrm>
            <a:off x="0" y="0"/>
            <a:ext cx="24382412" cy="13716000"/>
          </a:xfrm>
          <a:custGeom>
            <a:avLst/>
            <a:gdLst>
              <a:gd name="connsiteX0" fmla="*/ 0 w 24382412"/>
              <a:gd name="connsiteY0" fmla="*/ 0 h 13716000"/>
              <a:gd name="connsiteX1" fmla="*/ 24382412 w 24382412"/>
              <a:gd name="connsiteY1" fmla="*/ 0 h 13716000"/>
              <a:gd name="connsiteX2" fmla="*/ 24382412 w 24382412"/>
              <a:gd name="connsiteY2" fmla="*/ 13716000 h 13716000"/>
              <a:gd name="connsiteX3" fmla="*/ 0 w 2438241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2412" h="13716000">
                <a:moveTo>
                  <a:pt x="0" y="0"/>
                </a:moveTo>
                <a:lnTo>
                  <a:pt x="24382412" y="0"/>
                </a:lnTo>
                <a:lnTo>
                  <a:pt x="24382412"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289478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E1780FE-8A72-2245-9C87-3C4C68BD16C2}"/>
              </a:ext>
            </a:extLst>
          </p:cNvPr>
          <p:cNvSpPr>
            <a:spLocks noGrp="1"/>
          </p:cNvSpPr>
          <p:nvPr>
            <p:ph type="pic" sz="quarter" idx="10"/>
          </p:nvPr>
        </p:nvSpPr>
        <p:spPr>
          <a:xfrm>
            <a:off x="1268358" y="1386349"/>
            <a:ext cx="9763951" cy="5692877"/>
          </a:xfrm>
          <a:custGeom>
            <a:avLst/>
            <a:gdLst>
              <a:gd name="connsiteX0" fmla="*/ 0 w 9763951"/>
              <a:gd name="connsiteY0" fmla="*/ 0 h 5692877"/>
              <a:gd name="connsiteX1" fmla="*/ 9763951 w 9763951"/>
              <a:gd name="connsiteY1" fmla="*/ 0 h 5692877"/>
              <a:gd name="connsiteX2" fmla="*/ 9763951 w 9763951"/>
              <a:gd name="connsiteY2" fmla="*/ 5692877 h 5692877"/>
              <a:gd name="connsiteX3" fmla="*/ 0 w 9763951"/>
              <a:gd name="connsiteY3" fmla="*/ 5692877 h 5692877"/>
            </a:gdLst>
            <a:ahLst/>
            <a:cxnLst>
              <a:cxn ang="0">
                <a:pos x="connsiteX0" y="connsiteY0"/>
              </a:cxn>
              <a:cxn ang="0">
                <a:pos x="connsiteX1" y="connsiteY1"/>
              </a:cxn>
              <a:cxn ang="0">
                <a:pos x="connsiteX2" y="connsiteY2"/>
              </a:cxn>
              <a:cxn ang="0">
                <a:pos x="connsiteX3" y="connsiteY3"/>
              </a:cxn>
            </a:cxnLst>
            <a:rect l="l" t="t" r="r" b="b"/>
            <a:pathLst>
              <a:path w="9763951" h="5692877">
                <a:moveTo>
                  <a:pt x="0" y="0"/>
                </a:moveTo>
                <a:lnTo>
                  <a:pt x="9763951" y="0"/>
                </a:lnTo>
                <a:lnTo>
                  <a:pt x="9763951" y="5692877"/>
                </a:lnTo>
                <a:lnTo>
                  <a:pt x="0" y="5692877"/>
                </a:lnTo>
                <a:close/>
              </a:path>
            </a:pathLst>
          </a:custGeom>
        </p:spPr>
        <p:txBody>
          <a:bodyPr wrap="square">
            <a:noAutofit/>
          </a:bodyPr>
          <a:lstStyle>
            <a:lvl1pPr>
              <a:defRPr sz="1200"/>
            </a:lvl1pPr>
          </a:lstStyle>
          <a:p>
            <a:endParaRPr lang="en-US"/>
          </a:p>
        </p:txBody>
      </p:sp>
      <p:sp>
        <p:nvSpPr>
          <p:cNvPr id="8" name="Picture Placeholder 7">
            <a:extLst>
              <a:ext uri="{FF2B5EF4-FFF2-40B4-BE49-F238E27FC236}">
                <a16:creationId xmlns:a16="http://schemas.microsoft.com/office/drawing/2014/main" id="{51262597-1CD2-CC46-B7F0-FAE77BBC6539}"/>
              </a:ext>
            </a:extLst>
          </p:cNvPr>
          <p:cNvSpPr>
            <a:spLocks noGrp="1"/>
          </p:cNvSpPr>
          <p:nvPr>
            <p:ph type="pic" sz="quarter" idx="11"/>
          </p:nvPr>
        </p:nvSpPr>
        <p:spPr>
          <a:xfrm>
            <a:off x="12357057" y="7079226"/>
            <a:ext cx="10756997" cy="5692877"/>
          </a:xfrm>
          <a:custGeom>
            <a:avLst/>
            <a:gdLst>
              <a:gd name="connsiteX0" fmla="*/ 0 w 10756997"/>
              <a:gd name="connsiteY0" fmla="*/ 0 h 5692877"/>
              <a:gd name="connsiteX1" fmla="*/ 10756997 w 10756997"/>
              <a:gd name="connsiteY1" fmla="*/ 0 h 5692877"/>
              <a:gd name="connsiteX2" fmla="*/ 10756997 w 10756997"/>
              <a:gd name="connsiteY2" fmla="*/ 5692877 h 5692877"/>
              <a:gd name="connsiteX3" fmla="*/ 0 w 10756997"/>
              <a:gd name="connsiteY3" fmla="*/ 5692877 h 5692877"/>
            </a:gdLst>
            <a:ahLst/>
            <a:cxnLst>
              <a:cxn ang="0">
                <a:pos x="connsiteX0" y="connsiteY0"/>
              </a:cxn>
              <a:cxn ang="0">
                <a:pos x="connsiteX1" y="connsiteY1"/>
              </a:cxn>
              <a:cxn ang="0">
                <a:pos x="connsiteX2" y="connsiteY2"/>
              </a:cxn>
              <a:cxn ang="0">
                <a:pos x="connsiteX3" y="connsiteY3"/>
              </a:cxn>
            </a:cxnLst>
            <a:rect l="l" t="t" r="r" b="b"/>
            <a:pathLst>
              <a:path w="10756997" h="5692877">
                <a:moveTo>
                  <a:pt x="0" y="0"/>
                </a:moveTo>
                <a:lnTo>
                  <a:pt x="10756997" y="0"/>
                </a:lnTo>
                <a:lnTo>
                  <a:pt x="10756997" y="5692877"/>
                </a:lnTo>
                <a:lnTo>
                  <a:pt x="0" y="5692877"/>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29091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C8CCCA0-BA76-0D43-860B-EAB077999E63}"/>
              </a:ext>
            </a:extLst>
          </p:cNvPr>
          <p:cNvSpPr>
            <a:spLocks noGrp="1"/>
          </p:cNvSpPr>
          <p:nvPr>
            <p:ph type="pic" sz="quarter" idx="10"/>
          </p:nvPr>
        </p:nvSpPr>
        <p:spPr>
          <a:xfrm>
            <a:off x="1570179" y="1592826"/>
            <a:ext cx="8134259" cy="12123174"/>
          </a:xfrm>
          <a:custGeom>
            <a:avLst/>
            <a:gdLst>
              <a:gd name="connsiteX0" fmla="*/ 0 w 8134259"/>
              <a:gd name="connsiteY0" fmla="*/ 0 h 12123174"/>
              <a:gd name="connsiteX1" fmla="*/ 8134259 w 8134259"/>
              <a:gd name="connsiteY1" fmla="*/ 0 h 12123174"/>
              <a:gd name="connsiteX2" fmla="*/ 8134259 w 8134259"/>
              <a:gd name="connsiteY2" fmla="*/ 12123174 h 12123174"/>
              <a:gd name="connsiteX3" fmla="*/ 0 w 8134259"/>
              <a:gd name="connsiteY3" fmla="*/ 12123174 h 12123174"/>
            </a:gdLst>
            <a:ahLst/>
            <a:cxnLst>
              <a:cxn ang="0">
                <a:pos x="connsiteX0" y="connsiteY0"/>
              </a:cxn>
              <a:cxn ang="0">
                <a:pos x="connsiteX1" y="connsiteY1"/>
              </a:cxn>
              <a:cxn ang="0">
                <a:pos x="connsiteX2" y="connsiteY2"/>
              </a:cxn>
              <a:cxn ang="0">
                <a:pos x="connsiteX3" y="connsiteY3"/>
              </a:cxn>
            </a:cxnLst>
            <a:rect l="l" t="t" r="r" b="b"/>
            <a:pathLst>
              <a:path w="8134259" h="12123174">
                <a:moveTo>
                  <a:pt x="0" y="0"/>
                </a:moveTo>
                <a:lnTo>
                  <a:pt x="8134259" y="0"/>
                </a:lnTo>
                <a:lnTo>
                  <a:pt x="8134259" y="12123174"/>
                </a:lnTo>
                <a:lnTo>
                  <a:pt x="0" y="12123174"/>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411557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CD200DB-0714-834A-9E82-EF26CE3FA5EC}"/>
              </a:ext>
            </a:extLst>
          </p:cNvPr>
          <p:cNvSpPr>
            <a:spLocks noGrp="1"/>
          </p:cNvSpPr>
          <p:nvPr>
            <p:ph type="pic" sz="quarter" idx="10"/>
          </p:nvPr>
        </p:nvSpPr>
        <p:spPr>
          <a:xfrm>
            <a:off x="9335754" y="2343648"/>
            <a:ext cx="2970031" cy="8938550"/>
          </a:xfrm>
          <a:custGeom>
            <a:avLst/>
            <a:gdLst>
              <a:gd name="connsiteX0" fmla="*/ 510549 w 2970031"/>
              <a:gd name="connsiteY0" fmla="*/ 0 h 8938550"/>
              <a:gd name="connsiteX1" fmla="*/ 2677348 w 2970031"/>
              <a:gd name="connsiteY1" fmla="*/ 846360 h 8938550"/>
              <a:gd name="connsiteX2" fmla="*/ 2970031 w 2970031"/>
              <a:gd name="connsiteY2" fmla="*/ 1594316 h 8938550"/>
              <a:gd name="connsiteX3" fmla="*/ 2968320 w 2970031"/>
              <a:gd name="connsiteY3" fmla="*/ 7958680 h 8938550"/>
              <a:gd name="connsiteX4" fmla="*/ 2589202 w 2970031"/>
              <a:gd name="connsiteY4" fmla="*/ 8461029 h 8938550"/>
              <a:gd name="connsiteX5" fmla="*/ 472039 w 2970031"/>
              <a:gd name="connsiteY5" fmla="*/ 8938550 h 8938550"/>
              <a:gd name="connsiteX6" fmla="*/ 498 w 2970031"/>
              <a:gd name="connsiteY6" fmla="*/ 8405395 h 8938550"/>
              <a:gd name="connsiteX7" fmla="*/ 30450 w 2970031"/>
              <a:gd name="connsiteY7" fmla="*/ 446725 h 8938550"/>
              <a:gd name="connsiteX8" fmla="*/ 510549 w 2970031"/>
              <a:gd name="connsiteY8" fmla="*/ 0 h 893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0031" h="8938550">
                <a:moveTo>
                  <a:pt x="510549" y="0"/>
                </a:moveTo>
                <a:lnTo>
                  <a:pt x="2677348" y="846360"/>
                </a:lnTo>
                <a:cubicBezTo>
                  <a:pt x="2968580" y="1000400"/>
                  <a:pt x="2970031" y="1333892"/>
                  <a:pt x="2970031" y="1594316"/>
                </a:cubicBezTo>
                <a:cubicBezTo>
                  <a:pt x="2970031" y="4244639"/>
                  <a:pt x="2968320" y="5308358"/>
                  <a:pt x="2968320" y="7958680"/>
                </a:cubicBezTo>
                <a:cubicBezTo>
                  <a:pt x="2968320" y="8219105"/>
                  <a:pt x="2865030" y="8445625"/>
                  <a:pt x="2589202" y="8461029"/>
                </a:cubicBezTo>
                <a:lnTo>
                  <a:pt x="472039" y="8938550"/>
                </a:lnTo>
                <a:cubicBezTo>
                  <a:pt x="211615" y="8938550"/>
                  <a:pt x="498" y="8665819"/>
                  <a:pt x="498" y="8405395"/>
                </a:cubicBezTo>
                <a:cubicBezTo>
                  <a:pt x="-4922" y="5803851"/>
                  <a:pt x="35870" y="3048269"/>
                  <a:pt x="30450" y="446725"/>
                </a:cubicBezTo>
                <a:cubicBezTo>
                  <a:pt x="30450" y="186301"/>
                  <a:pt x="250124" y="0"/>
                  <a:pt x="510549" y="0"/>
                </a:cubicBezTo>
                <a:close/>
              </a:path>
            </a:pathLst>
          </a:custGeom>
        </p:spPr>
        <p:txBody>
          <a:bodyPr wrap="square">
            <a:noAutofit/>
          </a:bodyPr>
          <a:lstStyle>
            <a:lvl1pPr>
              <a:defRPr sz="1200"/>
            </a:lvl1pPr>
          </a:lstStyle>
          <a:p>
            <a:endParaRPr lang="en-US"/>
          </a:p>
        </p:txBody>
      </p:sp>
      <p:sp>
        <p:nvSpPr>
          <p:cNvPr id="8" name="Picture Placeholder 7">
            <a:extLst>
              <a:ext uri="{FF2B5EF4-FFF2-40B4-BE49-F238E27FC236}">
                <a16:creationId xmlns:a16="http://schemas.microsoft.com/office/drawing/2014/main" id="{C7211B58-661F-264F-8019-5EAA4D581A40}"/>
              </a:ext>
            </a:extLst>
          </p:cNvPr>
          <p:cNvSpPr>
            <a:spLocks noGrp="1"/>
          </p:cNvSpPr>
          <p:nvPr>
            <p:ph type="pic" sz="quarter" idx="11"/>
          </p:nvPr>
        </p:nvSpPr>
        <p:spPr>
          <a:xfrm>
            <a:off x="12852578" y="3435614"/>
            <a:ext cx="2435576" cy="7979229"/>
          </a:xfrm>
          <a:custGeom>
            <a:avLst/>
            <a:gdLst>
              <a:gd name="connsiteX0" fmla="*/ 2016901 w 2435576"/>
              <a:gd name="connsiteY0" fmla="*/ 0 h 7979229"/>
              <a:gd name="connsiteX1" fmla="*/ 2410607 w 2435576"/>
              <a:gd name="connsiteY1" fmla="*/ 398781 h 7979229"/>
              <a:gd name="connsiteX2" fmla="*/ 2435169 w 2435576"/>
              <a:gd name="connsiteY2" fmla="*/ 7503294 h 7979229"/>
              <a:gd name="connsiteX3" fmla="*/ 2048481 w 2435576"/>
              <a:gd name="connsiteY3" fmla="*/ 7979229 h 7979229"/>
              <a:gd name="connsiteX4" fmla="*/ 312300 w 2435576"/>
              <a:gd name="connsiteY4" fmla="*/ 7552957 h 7979229"/>
              <a:gd name="connsiteX5" fmla="*/ 1403 w 2435576"/>
              <a:gd name="connsiteY5" fmla="*/ 7104523 h 7979229"/>
              <a:gd name="connsiteX6" fmla="*/ 0 w 2435576"/>
              <a:gd name="connsiteY6" fmla="*/ 1423208 h 7979229"/>
              <a:gd name="connsiteX7" fmla="*/ 240015 w 2435576"/>
              <a:gd name="connsiteY7" fmla="*/ 755526 h 79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5576" h="7979229">
                <a:moveTo>
                  <a:pt x="2016901" y="0"/>
                </a:moveTo>
                <a:cubicBezTo>
                  <a:pt x="2230463" y="0"/>
                  <a:pt x="2410607" y="166306"/>
                  <a:pt x="2410607" y="398781"/>
                </a:cubicBezTo>
                <a:cubicBezTo>
                  <a:pt x="2406162" y="2721116"/>
                  <a:pt x="2439614" y="5180959"/>
                  <a:pt x="2435169" y="7503294"/>
                </a:cubicBezTo>
                <a:cubicBezTo>
                  <a:pt x="2435169" y="7735769"/>
                  <a:pt x="2262043" y="7979229"/>
                  <a:pt x="2048481" y="7979229"/>
                </a:cubicBezTo>
                <a:lnTo>
                  <a:pt x="312300" y="7552957"/>
                </a:lnTo>
                <a:cubicBezTo>
                  <a:pt x="86106" y="7539207"/>
                  <a:pt x="1403" y="7336997"/>
                  <a:pt x="1403" y="7104523"/>
                </a:cubicBezTo>
                <a:cubicBezTo>
                  <a:pt x="1403" y="4738644"/>
                  <a:pt x="0" y="3789087"/>
                  <a:pt x="0" y="1423208"/>
                </a:cubicBezTo>
                <a:cubicBezTo>
                  <a:pt x="0" y="1190733"/>
                  <a:pt x="1190" y="893033"/>
                  <a:pt x="240015" y="755526"/>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974080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28F9FE9-5780-CB49-8677-14E6337CD26F}"/>
              </a:ext>
            </a:extLst>
          </p:cNvPr>
          <p:cNvSpPr>
            <a:spLocks noGrp="1"/>
          </p:cNvSpPr>
          <p:nvPr>
            <p:ph type="pic" sz="quarter" idx="10"/>
          </p:nvPr>
        </p:nvSpPr>
        <p:spPr>
          <a:xfrm>
            <a:off x="16301545" y="-1450427"/>
            <a:ext cx="5013435" cy="7094483"/>
          </a:xfrm>
          <a:custGeom>
            <a:avLst/>
            <a:gdLst>
              <a:gd name="connsiteX0" fmla="*/ 551829 w 5013435"/>
              <a:gd name="connsiteY0" fmla="*/ 0 h 7094483"/>
              <a:gd name="connsiteX1" fmla="*/ 4461605 w 5013435"/>
              <a:gd name="connsiteY1" fmla="*/ 0 h 7094483"/>
              <a:gd name="connsiteX2" fmla="*/ 5013435 w 5013435"/>
              <a:gd name="connsiteY2" fmla="*/ 551829 h 7094483"/>
              <a:gd name="connsiteX3" fmla="*/ 5013435 w 5013435"/>
              <a:gd name="connsiteY3" fmla="*/ 6542654 h 7094483"/>
              <a:gd name="connsiteX4" fmla="*/ 4461605 w 5013435"/>
              <a:gd name="connsiteY4" fmla="*/ 7094483 h 7094483"/>
              <a:gd name="connsiteX5" fmla="*/ 551829 w 5013435"/>
              <a:gd name="connsiteY5" fmla="*/ 7094483 h 7094483"/>
              <a:gd name="connsiteX6" fmla="*/ 0 w 5013435"/>
              <a:gd name="connsiteY6" fmla="*/ 6542654 h 7094483"/>
              <a:gd name="connsiteX7" fmla="*/ 0 w 5013435"/>
              <a:gd name="connsiteY7" fmla="*/ 551829 h 7094483"/>
              <a:gd name="connsiteX8" fmla="*/ 551829 w 5013435"/>
              <a:gd name="connsiteY8" fmla="*/ 0 h 709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435" h="7094483">
                <a:moveTo>
                  <a:pt x="551829" y="0"/>
                </a:moveTo>
                <a:lnTo>
                  <a:pt x="4461605" y="0"/>
                </a:lnTo>
                <a:cubicBezTo>
                  <a:pt x="4766371" y="0"/>
                  <a:pt x="5013435" y="247062"/>
                  <a:pt x="5013435" y="551829"/>
                </a:cubicBezTo>
                <a:lnTo>
                  <a:pt x="5013435" y="6542654"/>
                </a:lnTo>
                <a:cubicBezTo>
                  <a:pt x="5013435" y="6847421"/>
                  <a:pt x="4766371" y="7094483"/>
                  <a:pt x="4461605" y="7094483"/>
                </a:cubicBezTo>
                <a:lnTo>
                  <a:pt x="551829" y="7094483"/>
                </a:lnTo>
                <a:cubicBezTo>
                  <a:pt x="247062" y="7094483"/>
                  <a:pt x="0" y="6847421"/>
                  <a:pt x="0" y="6542654"/>
                </a:cubicBezTo>
                <a:lnTo>
                  <a:pt x="0" y="551829"/>
                </a:lnTo>
                <a:cubicBezTo>
                  <a:pt x="0" y="247062"/>
                  <a:pt x="247062" y="0"/>
                  <a:pt x="551829" y="0"/>
                </a:cubicBezTo>
                <a:close/>
              </a:path>
            </a:pathLst>
          </a:custGeom>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E99F21F0-A6AF-F84C-AB13-A6A4EED2FCA7}"/>
              </a:ext>
            </a:extLst>
          </p:cNvPr>
          <p:cNvSpPr>
            <a:spLocks noGrp="1"/>
          </p:cNvSpPr>
          <p:nvPr>
            <p:ph type="pic" sz="quarter" idx="11"/>
          </p:nvPr>
        </p:nvSpPr>
        <p:spPr>
          <a:xfrm>
            <a:off x="16301545" y="6621517"/>
            <a:ext cx="5013435" cy="8450317"/>
          </a:xfrm>
          <a:custGeom>
            <a:avLst/>
            <a:gdLst>
              <a:gd name="connsiteX0" fmla="*/ 551829 w 5013435"/>
              <a:gd name="connsiteY0" fmla="*/ 0 h 8450317"/>
              <a:gd name="connsiteX1" fmla="*/ 4461605 w 5013435"/>
              <a:gd name="connsiteY1" fmla="*/ 0 h 8450317"/>
              <a:gd name="connsiteX2" fmla="*/ 5013435 w 5013435"/>
              <a:gd name="connsiteY2" fmla="*/ 551829 h 8450317"/>
              <a:gd name="connsiteX3" fmla="*/ 5013435 w 5013435"/>
              <a:gd name="connsiteY3" fmla="*/ 7898488 h 8450317"/>
              <a:gd name="connsiteX4" fmla="*/ 4461605 w 5013435"/>
              <a:gd name="connsiteY4" fmla="*/ 8450317 h 8450317"/>
              <a:gd name="connsiteX5" fmla="*/ 551829 w 5013435"/>
              <a:gd name="connsiteY5" fmla="*/ 8450317 h 8450317"/>
              <a:gd name="connsiteX6" fmla="*/ 0 w 5013435"/>
              <a:gd name="connsiteY6" fmla="*/ 7898488 h 8450317"/>
              <a:gd name="connsiteX7" fmla="*/ 0 w 5013435"/>
              <a:gd name="connsiteY7" fmla="*/ 551829 h 8450317"/>
              <a:gd name="connsiteX8" fmla="*/ 551829 w 5013435"/>
              <a:gd name="connsiteY8" fmla="*/ 0 h 845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435" h="8450317">
                <a:moveTo>
                  <a:pt x="551829" y="0"/>
                </a:moveTo>
                <a:lnTo>
                  <a:pt x="4461605" y="0"/>
                </a:lnTo>
                <a:cubicBezTo>
                  <a:pt x="4766371" y="0"/>
                  <a:pt x="5013435" y="247062"/>
                  <a:pt x="5013435" y="551829"/>
                </a:cubicBezTo>
                <a:lnTo>
                  <a:pt x="5013435" y="7898488"/>
                </a:lnTo>
                <a:cubicBezTo>
                  <a:pt x="5013435" y="8203255"/>
                  <a:pt x="4766371" y="8450317"/>
                  <a:pt x="4461605" y="8450317"/>
                </a:cubicBezTo>
                <a:lnTo>
                  <a:pt x="551829" y="8450317"/>
                </a:lnTo>
                <a:cubicBezTo>
                  <a:pt x="247062" y="8450317"/>
                  <a:pt x="0" y="8203255"/>
                  <a:pt x="0" y="7898488"/>
                </a:cubicBezTo>
                <a:lnTo>
                  <a:pt x="0" y="551829"/>
                </a:lnTo>
                <a:cubicBezTo>
                  <a:pt x="0" y="247062"/>
                  <a:pt x="247062" y="0"/>
                  <a:pt x="551829" y="0"/>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312021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56E5C7C-E0D8-4D49-80D7-F987493CA677}"/>
              </a:ext>
            </a:extLst>
          </p:cNvPr>
          <p:cNvSpPr>
            <a:spLocks noGrp="1"/>
          </p:cNvSpPr>
          <p:nvPr>
            <p:ph type="pic" sz="quarter" idx="10"/>
          </p:nvPr>
        </p:nvSpPr>
        <p:spPr>
          <a:xfrm>
            <a:off x="2175642" y="480992"/>
            <a:ext cx="11737916" cy="9645492"/>
          </a:xfrm>
          <a:custGeom>
            <a:avLst/>
            <a:gdLst>
              <a:gd name="connsiteX0" fmla="*/ 7398231 w 11737916"/>
              <a:gd name="connsiteY0" fmla="*/ 0 h 9645492"/>
              <a:gd name="connsiteX1" fmla="*/ 11737916 w 11737916"/>
              <a:gd name="connsiteY1" fmla="*/ 3108595 h 9645492"/>
              <a:gd name="connsiteX2" fmla="*/ 4084955 w 11737916"/>
              <a:gd name="connsiteY2" fmla="*/ 9645492 h 9645492"/>
              <a:gd name="connsiteX3" fmla="*/ 0 w 11737916"/>
              <a:gd name="connsiteY3" fmla="*/ 6377008 h 9645492"/>
            </a:gdLst>
            <a:ahLst/>
            <a:cxnLst>
              <a:cxn ang="0">
                <a:pos x="connsiteX0" y="connsiteY0"/>
              </a:cxn>
              <a:cxn ang="0">
                <a:pos x="connsiteX1" y="connsiteY1"/>
              </a:cxn>
              <a:cxn ang="0">
                <a:pos x="connsiteX2" y="connsiteY2"/>
              </a:cxn>
              <a:cxn ang="0">
                <a:pos x="connsiteX3" y="connsiteY3"/>
              </a:cxn>
            </a:cxnLst>
            <a:rect l="l" t="t" r="r" b="b"/>
            <a:pathLst>
              <a:path w="11737916" h="9645492">
                <a:moveTo>
                  <a:pt x="7398231" y="0"/>
                </a:moveTo>
                <a:lnTo>
                  <a:pt x="11737916" y="3108595"/>
                </a:lnTo>
                <a:lnTo>
                  <a:pt x="4084955" y="9645492"/>
                </a:lnTo>
                <a:lnTo>
                  <a:pt x="0" y="6377008"/>
                </a:lnTo>
                <a:close/>
              </a:path>
            </a:pathLst>
          </a:custGeom>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AD5CD614-CE4A-8D43-BADC-0FAF6A0E1FD7}"/>
              </a:ext>
            </a:extLst>
          </p:cNvPr>
          <p:cNvSpPr>
            <a:spLocks noGrp="1"/>
          </p:cNvSpPr>
          <p:nvPr>
            <p:ph type="pic" sz="quarter" idx="11"/>
          </p:nvPr>
        </p:nvSpPr>
        <p:spPr>
          <a:xfrm>
            <a:off x="9144001" y="8607971"/>
            <a:ext cx="6053959" cy="5108029"/>
          </a:xfrm>
          <a:custGeom>
            <a:avLst/>
            <a:gdLst>
              <a:gd name="connsiteX0" fmla="*/ 4603532 w 6053959"/>
              <a:gd name="connsiteY0" fmla="*/ 0 h 5108029"/>
              <a:gd name="connsiteX1" fmla="*/ 6053959 w 6053959"/>
              <a:gd name="connsiteY1" fmla="*/ 5108029 h 5108029"/>
              <a:gd name="connsiteX2" fmla="*/ 756745 w 6053959"/>
              <a:gd name="connsiteY2" fmla="*/ 5076498 h 5108029"/>
              <a:gd name="connsiteX3" fmla="*/ 0 w 6053959"/>
              <a:gd name="connsiteY3" fmla="*/ 2554015 h 5108029"/>
            </a:gdLst>
            <a:ahLst/>
            <a:cxnLst>
              <a:cxn ang="0">
                <a:pos x="connsiteX0" y="connsiteY0"/>
              </a:cxn>
              <a:cxn ang="0">
                <a:pos x="connsiteX1" y="connsiteY1"/>
              </a:cxn>
              <a:cxn ang="0">
                <a:pos x="connsiteX2" y="connsiteY2"/>
              </a:cxn>
              <a:cxn ang="0">
                <a:pos x="connsiteX3" y="connsiteY3"/>
              </a:cxn>
            </a:cxnLst>
            <a:rect l="l" t="t" r="r" b="b"/>
            <a:pathLst>
              <a:path w="6053959" h="5108029">
                <a:moveTo>
                  <a:pt x="4603532" y="0"/>
                </a:moveTo>
                <a:lnTo>
                  <a:pt x="6053959" y="5108029"/>
                </a:lnTo>
                <a:lnTo>
                  <a:pt x="756745" y="5076498"/>
                </a:lnTo>
                <a:lnTo>
                  <a:pt x="0" y="2554015"/>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752114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DD51697-CCF2-C548-9C9F-AE67B32735AC}"/>
              </a:ext>
            </a:extLst>
          </p:cNvPr>
          <p:cNvSpPr>
            <a:spLocks noGrp="1"/>
          </p:cNvSpPr>
          <p:nvPr>
            <p:ph type="pic" sz="quarter" idx="10"/>
          </p:nvPr>
        </p:nvSpPr>
        <p:spPr>
          <a:xfrm>
            <a:off x="10199216" y="0"/>
            <a:ext cx="14183196" cy="13716000"/>
          </a:xfrm>
          <a:custGeom>
            <a:avLst/>
            <a:gdLst>
              <a:gd name="connsiteX0" fmla="*/ 0 w 14183196"/>
              <a:gd name="connsiteY0" fmla="*/ 0 h 13716000"/>
              <a:gd name="connsiteX1" fmla="*/ 14183196 w 14183196"/>
              <a:gd name="connsiteY1" fmla="*/ 0 h 13716000"/>
              <a:gd name="connsiteX2" fmla="*/ 14183196 w 14183196"/>
              <a:gd name="connsiteY2" fmla="*/ 13716000 h 13716000"/>
              <a:gd name="connsiteX3" fmla="*/ 0 w 1418319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4183196" h="13716000">
                <a:moveTo>
                  <a:pt x="0" y="0"/>
                </a:moveTo>
                <a:lnTo>
                  <a:pt x="14183196" y="0"/>
                </a:lnTo>
                <a:lnTo>
                  <a:pt x="14183196"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870412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B7D138E-6AFC-D548-9462-443F5DA020EA}"/>
              </a:ext>
            </a:extLst>
          </p:cNvPr>
          <p:cNvSpPr>
            <a:spLocks noGrp="1"/>
          </p:cNvSpPr>
          <p:nvPr>
            <p:ph type="pic" sz="quarter" idx="10"/>
          </p:nvPr>
        </p:nvSpPr>
        <p:spPr>
          <a:xfrm>
            <a:off x="0" y="0"/>
            <a:ext cx="24382412" cy="13716000"/>
          </a:xfrm>
          <a:custGeom>
            <a:avLst/>
            <a:gdLst>
              <a:gd name="connsiteX0" fmla="*/ 0 w 24382412"/>
              <a:gd name="connsiteY0" fmla="*/ 0 h 13716000"/>
              <a:gd name="connsiteX1" fmla="*/ 24382412 w 24382412"/>
              <a:gd name="connsiteY1" fmla="*/ 0 h 13716000"/>
              <a:gd name="connsiteX2" fmla="*/ 24382412 w 24382412"/>
              <a:gd name="connsiteY2" fmla="*/ 13716000 h 13716000"/>
              <a:gd name="connsiteX3" fmla="*/ 0 w 2438241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2412" h="13716000">
                <a:moveTo>
                  <a:pt x="0" y="0"/>
                </a:moveTo>
                <a:lnTo>
                  <a:pt x="24382412" y="0"/>
                </a:lnTo>
                <a:lnTo>
                  <a:pt x="24382412"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933842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002163-D2B3-487F-8198-764D109297AE}" type="slidenum">
              <a:rPr lang="en-US" smtClean="0"/>
              <a:t>‹#›</a:t>
            </a:fld>
            <a:endParaRPr lang="en-US"/>
          </a:p>
        </p:txBody>
      </p:sp>
    </p:spTree>
    <p:extLst>
      <p:ext uri="{BB962C8B-B14F-4D97-AF65-F5344CB8AC3E}">
        <p14:creationId xmlns:p14="http://schemas.microsoft.com/office/powerpoint/2010/main" val="2643161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4D32E4-8016-7242-97AC-1525736C8BCD}"/>
              </a:ext>
            </a:extLst>
          </p:cNvPr>
          <p:cNvSpPr>
            <a:spLocks noGrp="1"/>
          </p:cNvSpPr>
          <p:nvPr>
            <p:ph type="pic" sz="quarter" idx="10"/>
          </p:nvPr>
        </p:nvSpPr>
        <p:spPr>
          <a:xfrm>
            <a:off x="2677042" y="1815695"/>
            <a:ext cx="9514164" cy="8862647"/>
          </a:xfrm>
          <a:custGeom>
            <a:avLst/>
            <a:gdLst>
              <a:gd name="connsiteX0" fmla="*/ 0 w 9514164"/>
              <a:gd name="connsiteY0" fmla="*/ 0 h 8862647"/>
              <a:gd name="connsiteX1" fmla="*/ 9514164 w 9514164"/>
              <a:gd name="connsiteY1" fmla="*/ 0 h 8862647"/>
              <a:gd name="connsiteX2" fmla="*/ 9514164 w 9514164"/>
              <a:gd name="connsiteY2" fmla="*/ 8862647 h 8862647"/>
              <a:gd name="connsiteX3" fmla="*/ 0 w 9514164"/>
              <a:gd name="connsiteY3" fmla="*/ 8862647 h 8862647"/>
            </a:gdLst>
            <a:ahLst/>
            <a:cxnLst>
              <a:cxn ang="0">
                <a:pos x="connsiteX0" y="connsiteY0"/>
              </a:cxn>
              <a:cxn ang="0">
                <a:pos x="connsiteX1" y="connsiteY1"/>
              </a:cxn>
              <a:cxn ang="0">
                <a:pos x="connsiteX2" y="connsiteY2"/>
              </a:cxn>
              <a:cxn ang="0">
                <a:pos x="connsiteX3" y="connsiteY3"/>
              </a:cxn>
            </a:cxnLst>
            <a:rect l="l" t="t" r="r" b="b"/>
            <a:pathLst>
              <a:path w="9514164" h="8862647">
                <a:moveTo>
                  <a:pt x="0" y="0"/>
                </a:moveTo>
                <a:lnTo>
                  <a:pt x="9514164" y="0"/>
                </a:lnTo>
                <a:lnTo>
                  <a:pt x="9514164" y="8862647"/>
                </a:lnTo>
                <a:lnTo>
                  <a:pt x="0" y="8862647"/>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03571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7FF84A-5061-7146-9500-49197EFDC764}"/>
              </a:ext>
            </a:extLst>
          </p:cNvPr>
          <p:cNvSpPr>
            <a:spLocks noGrp="1"/>
          </p:cNvSpPr>
          <p:nvPr>
            <p:ph type="pic" sz="quarter" idx="10"/>
          </p:nvPr>
        </p:nvSpPr>
        <p:spPr>
          <a:xfrm>
            <a:off x="12191206" y="1624336"/>
            <a:ext cx="10110558" cy="10317736"/>
          </a:xfrm>
          <a:custGeom>
            <a:avLst/>
            <a:gdLst>
              <a:gd name="connsiteX0" fmla="*/ 0 w 10110558"/>
              <a:gd name="connsiteY0" fmla="*/ 0 h 10317736"/>
              <a:gd name="connsiteX1" fmla="*/ 10110558 w 10110558"/>
              <a:gd name="connsiteY1" fmla="*/ 0 h 10317736"/>
              <a:gd name="connsiteX2" fmla="*/ 10110558 w 10110558"/>
              <a:gd name="connsiteY2" fmla="*/ 10317736 h 10317736"/>
              <a:gd name="connsiteX3" fmla="*/ 0 w 10110558"/>
              <a:gd name="connsiteY3" fmla="*/ 10317736 h 10317736"/>
            </a:gdLst>
            <a:ahLst/>
            <a:cxnLst>
              <a:cxn ang="0">
                <a:pos x="connsiteX0" y="connsiteY0"/>
              </a:cxn>
              <a:cxn ang="0">
                <a:pos x="connsiteX1" y="connsiteY1"/>
              </a:cxn>
              <a:cxn ang="0">
                <a:pos x="connsiteX2" y="connsiteY2"/>
              </a:cxn>
              <a:cxn ang="0">
                <a:pos x="connsiteX3" y="connsiteY3"/>
              </a:cxn>
            </a:cxnLst>
            <a:rect l="l" t="t" r="r" b="b"/>
            <a:pathLst>
              <a:path w="10110558" h="10317736">
                <a:moveTo>
                  <a:pt x="0" y="0"/>
                </a:moveTo>
                <a:lnTo>
                  <a:pt x="10110558" y="0"/>
                </a:lnTo>
                <a:lnTo>
                  <a:pt x="10110558" y="10317736"/>
                </a:lnTo>
                <a:lnTo>
                  <a:pt x="0" y="10317736"/>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768527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F8BBAF-FA04-B44D-89AB-B10D1F9A397C}"/>
              </a:ext>
            </a:extLst>
          </p:cNvPr>
          <p:cNvSpPr>
            <a:spLocks noGrp="1"/>
          </p:cNvSpPr>
          <p:nvPr>
            <p:ph type="pic" sz="quarter" idx="10"/>
          </p:nvPr>
        </p:nvSpPr>
        <p:spPr>
          <a:xfrm>
            <a:off x="13028414" y="0"/>
            <a:ext cx="11353998" cy="11113468"/>
          </a:xfrm>
          <a:custGeom>
            <a:avLst/>
            <a:gdLst>
              <a:gd name="connsiteX0" fmla="*/ 0 w 11353998"/>
              <a:gd name="connsiteY0" fmla="*/ 0 h 11113468"/>
              <a:gd name="connsiteX1" fmla="*/ 11353998 w 11353998"/>
              <a:gd name="connsiteY1" fmla="*/ 0 h 11113468"/>
              <a:gd name="connsiteX2" fmla="*/ 11353998 w 11353998"/>
              <a:gd name="connsiteY2" fmla="*/ 11113468 h 11113468"/>
              <a:gd name="connsiteX3" fmla="*/ 0 w 11353998"/>
              <a:gd name="connsiteY3" fmla="*/ 11113468 h 11113468"/>
            </a:gdLst>
            <a:ahLst/>
            <a:cxnLst>
              <a:cxn ang="0">
                <a:pos x="connsiteX0" y="connsiteY0"/>
              </a:cxn>
              <a:cxn ang="0">
                <a:pos x="connsiteX1" y="connsiteY1"/>
              </a:cxn>
              <a:cxn ang="0">
                <a:pos x="connsiteX2" y="connsiteY2"/>
              </a:cxn>
              <a:cxn ang="0">
                <a:pos x="connsiteX3" y="connsiteY3"/>
              </a:cxn>
            </a:cxnLst>
            <a:rect l="l" t="t" r="r" b="b"/>
            <a:pathLst>
              <a:path w="11353998" h="11113468">
                <a:moveTo>
                  <a:pt x="0" y="0"/>
                </a:moveTo>
                <a:lnTo>
                  <a:pt x="11353998" y="0"/>
                </a:lnTo>
                <a:lnTo>
                  <a:pt x="11353998" y="11113468"/>
                </a:lnTo>
                <a:lnTo>
                  <a:pt x="0" y="11113468"/>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45843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BDAA86-91D6-ED4F-AA95-BCC1A6845120}"/>
              </a:ext>
            </a:extLst>
          </p:cNvPr>
          <p:cNvSpPr>
            <a:spLocks noGrp="1"/>
          </p:cNvSpPr>
          <p:nvPr>
            <p:ph type="pic" sz="quarter" idx="10"/>
          </p:nvPr>
        </p:nvSpPr>
        <p:spPr>
          <a:xfrm>
            <a:off x="1677654" y="7372"/>
            <a:ext cx="10513552" cy="6884034"/>
          </a:xfrm>
          <a:custGeom>
            <a:avLst/>
            <a:gdLst>
              <a:gd name="connsiteX0" fmla="*/ 0 w 10513552"/>
              <a:gd name="connsiteY0" fmla="*/ 0 h 6884034"/>
              <a:gd name="connsiteX1" fmla="*/ 10513552 w 10513552"/>
              <a:gd name="connsiteY1" fmla="*/ 0 h 6884034"/>
              <a:gd name="connsiteX2" fmla="*/ 10513552 w 10513552"/>
              <a:gd name="connsiteY2" fmla="*/ 6884034 h 6884034"/>
              <a:gd name="connsiteX3" fmla="*/ 0 w 10513552"/>
              <a:gd name="connsiteY3" fmla="*/ 6884034 h 6884034"/>
            </a:gdLst>
            <a:ahLst/>
            <a:cxnLst>
              <a:cxn ang="0">
                <a:pos x="connsiteX0" y="connsiteY0"/>
              </a:cxn>
              <a:cxn ang="0">
                <a:pos x="connsiteX1" y="connsiteY1"/>
              </a:cxn>
              <a:cxn ang="0">
                <a:pos x="connsiteX2" y="connsiteY2"/>
              </a:cxn>
              <a:cxn ang="0">
                <a:pos x="connsiteX3" y="connsiteY3"/>
              </a:cxn>
            </a:cxnLst>
            <a:rect l="l" t="t" r="r" b="b"/>
            <a:pathLst>
              <a:path w="10513552" h="6884034">
                <a:moveTo>
                  <a:pt x="0" y="0"/>
                </a:moveTo>
                <a:lnTo>
                  <a:pt x="10513552" y="0"/>
                </a:lnTo>
                <a:lnTo>
                  <a:pt x="10513552" y="6884034"/>
                </a:lnTo>
                <a:lnTo>
                  <a:pt x="0" y="6884034"/>
                </a:lnTo>
                <a:close/>
              </a:path>
            </a:pathLst>
          </a:custGeom>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53AD7007-3F5C-264B-BBED-AC68A18C3189}"/>
              </a:ext>
            </a:extLst>
          </p:cNvPr>
          <p:cNvSpPr>
            <a:spLocks noGrp="1"/>
          </p:cNvSpPr>
          <p:nvPr>
            <p:ph type="pic" sz="quarter" idx="11"/>
          </p:nvPr>
        </p:nvSpPr>
        <p:spPr>
          <a:xfrm>
            <a:off x="1677654" y="7377513"/>
            <a:ext cx="6881678" cy="5047454"/>
          </a:xfrm>
          <a:custGeom>
            <a:avLst/>
            <a:gdLst>
              <a:gd name="connsiteX0" fmla="*/ 0 w 6881678"/>
              <a:gd name="connsiteY0" fmla="*/ 0 h 5047454"/>
              <a:gd name="connsiteX1" fmla="*/ 6881678 w 6881678"/>
              <a:gd name="connsiteY1" fmla="*/ 0 h 5047454"/>
              <a:gd name="connsiteX2" fmla="*/ 6881678 w 6881678"/>
              <a:gd name="connsiteY2" fmla="*/ 5047454 h 5047454"/>
              <a:gd name="connsiteX3" fmla="*/ 0 w 6881678"/>
              <a:gd name="connsiteY3" fmla="*/ 5047454 h 5047454"/>
            </a:gdLst>
            <a:ahLst/>
            <a:cxnLst>
              <a:cxn ang="0">
                <a:pos x="connsiteX0" y="connsiteY0"/>
              </a:cxn>
              <a:cxn ang="0">
                <a:pos x="connsiteX1" y="connsiteY1"/>
              </a:cxn>
              <a:cxn ang="0">
                <a:pos x="connsiteX2" y="connsiteY2"/>
              </a:cxn>
              <a:cxn ang="0">
                <a:pos x="connsiteX3" y="connsiteY3"/>
              </a:cxn>
            </a:cxnLst>
            <a:rect l="l" t="t" r="r" b="b"/>
            <a:pathLst>
              <a:path w="6881678" h="5047454">
                <a:moveTo>
                  <a:pt x="0" y="0"/>
                </a:moveTo>
                <a:lnTo>
                  <a:pt x="6881678" y="0"/>
                </a:lnTo>
                <a:lnTo>
                  <a:pt x="6881678" y="5047454"/>
                </a:lnTo>
                <a:lnTo>
                  <a:pt x="0" y="5047454"/>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33345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0C31E2-5E15-BE46-AC01-7A63A73971DC}"/>
              </a:ext>
            </a:extLst>
          </p:cNvPr>
          <p:cNvSpPr>
            <a:spLocks noGrp="1"/>
          </p:cNvSpPr>
          <p:nvPr>
            <p:ph type="pic" sz="quarter" idx="10"/>
          </p:nvPr>
        </p:nvSpPr>
        <p:spPr>
          <a:xfrm>
            <a:off x="8843322" y="1297858"/>
            <a:ext cx="6695767" cy="9940413"/>
          </a:xfrm>
          <a:custGeom>
            <a:avLst/>
            <a:gdLst>
              <a:gd name="connsiteX0" fmla="*/ 0 w 6695767"/>
              <a:gd name="connsiteY0" fmla="*/ 0 h 9261987"/>
              <a:gd name="connsiteX1" fmla="*/ 6695767 w 6695767"/>
              <a:gd name="connsiteY1" fmla="*/ 0 h 9261987"/>
              <a:gd name="connsiteX2" fmla="*/ 6695767 w 6695767"/>
              <a:gd name="connsiteY2" fmla="*/ 9261987 h 9261987"/>
              <a:gd name="connsiteX3" fmla="*/ 0 w 6695767"/>
              <a:gd name="connsiteY3" fmla="*/ 9261987 h 9261987"/>
            </a:gdLst>
            <a:ahLst/>
            <a:cxnLst>
              <a:cxn ang="0">
                <a:pos x="connsiteX0" y="connsiteY0"/>
              </a:cxn>
              <a:cxn ang="0">
                <a:pos x="connsiteX1" y="connsiteY1"/>
              </a:cxn>
              <a:cxn ang="0">
                <a:pos x="connsiteX2" y="connsiteY2"/>
              </a:cxn>
              <a:cxn ang="0">
                <a:pos x="connsiteX3" y="connsiteY3"/>
              </a:cxn>
            </a:cxnLst>
            <a:rect l="l" t="t" r="r" b="b"/>
            <a:pathLst>
              <a:path w="6695767" h="9261987">
                <a:moveTo>
                  <a:pt x="0" y="0"/>
                </a:moveTo>
                <a:lnTo>
                  <a:pt x="6695767" y="0"/>
                </a:lnTo>
                <a:lnTo>
                  <a:pt x="6695767" y="9261987"/>
                </a:lnTo>
                <a:lnTo>
                  <a:pt x="0" y="9261987"/>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99784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B20711E-10B0-C441-80C0-15E5001892F8}"/>
              </a:ext>
            </a:extLst>
          </p:cNvPr>
          <p:cNvSpPr>
            <a:spLocks noGrp="1"/>
          </p:cNvSpPr>
          <p:nvPr>
            <p:ph type="pic" sz="quarter" idx="10"/>
          </p:nvPr>
        </p:nvSpPr>
        <p:spPr>
          <a:xfrm>
            <a:off x="471948" y="0"/>
            <a:ext cx="5161936" cy="13716000"/>
          </a:xfrm>
          <a:custGeom>
            <a:avLst/>
            <a:gdLst>
              <a:gd name="connsiteX0" fmla="*/ 0 w 5161936"/>
              <a:gd name="connsiteY0" fmla="*/ 0 h 13716000"/>
              <a:gd name="connsiteX1" fmla="*/ 5161936 w 5161936"/>
              <a:gd name="connsiteY1" fmla="*/ 0 h 13716000"/>
              <a:gd name="connsiteX2" fmla="*/ 5161936 w 5161936"/>
              <a:gd name="connsiteY2" fmla="*/ 13716000 h 13716000"/>
              <a:gd name="connsiteX3" fmla="*/ 0 w 516193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61936" h="13716000">
                <a:moveTo>
                  <a:pt x="0" y="0"/>
                </a:moveTo>
                <a:lnTo>
                  <a:pt x="5161936" y="0"/>
                </a:lnTo>
                <a:lnTo>
                  <a:pt x="5161936" y="13716000"/>
                </a:lnTo>
                <a:lnTo>
                  <a:pt x="0" y="13716000"/>
                </a:lnTo>
                <a:close/>
              </a:path>
            </a:pathLst>
          </a:custGeom>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E102CB26-0B23-4C49-B77C-B8784FADA3E4}"/>
              </a:ext>
            </a:extLst>
          </p:cNvPr>
          <p:cNvSpPr>
            <a:spLocks noGrp="1"/>
          </p:cNvSpPr>
          <p:nvPr>
            <p:ph type="pic" sz="quarter" idx="11"/>
          </p:nvPr>
        </p:nvSpPr>
        <p:spPr>
          <a:xfrm>
            <a:off x="18748530" y="0"/>
            <a:ext cx="5161936" cy="13716000"/>
          </a:xfrm>
          <a:custGeom>
            <a:avLst/>
            <a:gdLst>
              <a:gd name="connsiteX0" fmla="*/ 0 w 5161936"/>
              <a:gd name="connsiteY0" fmla="*/ 0 h 13716000"/>
              <a:gd name="connsiteX1" fmla="*/ 5161936 w 5161936"/>
              <a:gd name="connsiteY1" fmla="*/ 0 h 13716000"/>
              <a:gd name="connsiteX2" fmla="*/ 5161936 w 5161936"/>
              <a:gd name="connsiteY2" fmla="*/ 13716000 h 13716000"/>
              <a:gd name="connsiteX3" fmla="*/ 0 w 516193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61936" h="13716000">
                <a:moveTo>
                  <a:pt x="0" y="0"/>
                </a:moveTo>
                <a:lnTo>
                  <a:pt x="5161936" y="0"/>
                </a:lnTo>
                <a:lnTo>
                  <a:pt x="5161936"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227012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35E382F-56CB-5A4B-8FD4-DDB3733AB25D}"/>
              </a:ext>
            </a:extLst>
          </p:cNvPr>
          <p:cNvSpPr>
            <a:spLocks noGrp="1"/>
          </p:cNvSpPr>
          <p:nvPr>
            <p:ph type="pic" sz="quarter" idx="10"/>
          </p:nvPr>
        </p:nvSpPr>
        <p:spPr>
          <a:xfrm>
            <a:off x="0" y="0"/>
            <a:ext cx="24382412" cy="13716000"/>
          </a:xfrm>
          <a:custGeom>
            <a:avLst/>
            <a:gdLst>
              <a:gd name="connsiteX0" fmla="*/ 0 w 24382412"/>
              <a:gd name="connsiteY0" fmla="*/ 0 h 13716000"/>
              <a:gd name="connsiteX1" fmla="*/ 24382412 w 24382412"/>
              <a:gd name="connsiteY1" fmla="*/ 0 h 13716000"/>
              <a:gd name="connsiteX2" fmla="*/ 24382412 w 24382412"/>
              <a:gd name="connsiteY2" fmla="*/ 13716000 h 13716000"/>
              <a:gd name="connsiteX3" fmla="*/ 0 w 24382412"/>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2412" h="13716000">
                <a:moveTo>
                  <a:pt x="0" y="0"/>
                </a:moveTo>
                <a:lnTo>
                  <a:pt x="24382412" y="0"/>
                </a:lnTo>
                <a:lnTo>
                  <a:pt x="24382412" y="13716000"/>
                </a:lnTo>
                <a:lnTo>
                  <a:pt x="0" y="13716000"/>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3777202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 Type="http://schemas.openxmlformats.org/officeDocument/2006/relationships/slideLayout" Target="../slideLayouts/slideLayout3.xml" /><Relationship Id="rId21" Type="http://schemas.openxmlformats.org/officeDocument/2006/relationships/slideLayout" Target="../slideLayouts/slideLayout2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29" Type="http://schemas.openxmlformats.org/officeDocument/2006/relationships/slideLayout" Target="../slideLayouts/slideLayout29.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0085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hdr="0" dt="0"/>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g" /><Relationship Id="rId1" Type="http://schemas.openxmlformats.org/officeDocument/2006/relationships/slideLayout" Target="../slideLayouts/slideLayout6.xml" /></Relationships>
</file>

<file path=ppt/slides/_rels/slide10.xml.rels><?xml version="1.0" encoding="UTF-8" standalone="yes"?>
<Relationships xmlns="http://schemas.openxmlformats.org/package/2006/relationships"><Relationship Id="rId3" Type="http://schemas.openxmlformats.org/officeDocument/2006/relationships/image" Target="../media/image42.jpg" /><Relationship Id="rId2" Type="http://schemas.openxmlformats.org/officeDocument/2006/relationships/image" Target="../media/image3.jpg" /><Relationship Id="rId1" Type="http://schemas.openxmlformats.org/officeDocument/2006/relationships/slideLayout" Target="../slideLayouts/slideLayout6.xml" /><Relationship Id="rId4" Type="http://schemas.openxmlformats.org/officeDocument/2006/relationships/image" Target="../media/image36.jpeg" /></Relationships>
</file>

<file path=ppt/slides/_rels/slide11.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jpg" /><Relationship Id="rId1" Type="http://schemas.openxmlformats.org/officeDocument/2006/relationships/slideLayout" Target="../slideLayouts/slideLayout6.xml" /></Relationships>
</file>

<file path=ppt/slides/_rels/slide12.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jpg" /><Relationship Id="rId1" Type="http://schemas.openxmlformats.org/officeDocument/2006/relationships/slideLayout" Target="../slideLayouts/slideLayout6.xml" /></Relationships>
</file>

<file path=ppt/slides/_rels/slide13.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jpg" /><Relationship Id="rId1" Type="http://schemas.openxmlformats.org/officeDocument/2006/relationships/slideLayout" Target="../slideLayouts/slideLayout6.xml" /></Relationships>
</file>

<file path=ppt/slides/_rels/slide14.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jpg" /><Relationship Id="rId1" Type="http://schemas.openxmlformats.org/officeDocument/2006/relationships/slideLayout" Target="../slideLayouts/slideLayout6.xml" /></Relationships>
</file>

<file path=ppt/slides/_rels/slide15.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3.jpg" /><Relationship Id="rId1" Type="http://schemas.openxmlformats.org/officeDocument/2006/relationships/slideLayout" Target="../slideLayouts/slideLayout6.xml" /><Relationship Id="rId5" Type="http://schemas.openxmlformats.org/officeDocument/2006/relationships/image" Target="../media/image44.png" /><Relationship Id="rId4" Type="http://schemas.openxmlformats.org/officeDocument/2006/relationships/image" Target="../media/image43.emf" /></Relationships>
</file>

<file path=ppt/slides/_rels/slide16.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image" Target="../media/image45.jpg" /><Relationship Id="rId1" Type="http://schemas.openxmlformats.org/officeDocument/2006/relationships/slideLayout" Target="../slideLayouts/slideLayout29.xml" /></Relationships>
</file>

<file path=ppt/slides/_rels/slide17.xml.rels><?xml version="1.0" encoding="UTF-8" standalone="yes"?>
<Relationships xmlns="http://schemas.openxmlformats.org/package/2006/relationships"><Relationship Id="rId8" Type="http://schemas.openxmlformats.org/officeDocument/2006/relationships/image" Target="../media/image52.png" /><Relationship Id="rId3" Type="http://schemas.openxmlformats.org/officeDocument/2006/relationships/image" Target="../media/image47.jpeg" /><Relationship Id="rId7" Type="http://schemas.openxmlformats.org/officeDocument/2006/relationships/image" Target="../media/image51.png" /><Relationship Id="rId2" Type="http://schemas.openxmlformats.org/officeDocument/2006/relationships/image" Target="../media/image3.jpg" /><Relationship Id="rId1" Type="http://schemas.openxmlformats.org/officeDocument/2006/relationships/slideLayout" Target="../slideLayouts/slideLayout29.xml" /><Relationship Id="rId6" Type="http://schemas.openxmlformats.org/officeDocument/2006/relationships/image" Target="../media/image50.png" /><Relationship Id="rId5" Type="http://schemas.openxmlformats.org/officeDocument/2006/relationships/image" Target="../media/image49.png" /><Relationship Id="rId4" Type="http://schemas.openxmlformats.org/officeDocument/2006/relationships/image" Target="../media/image48.jpeg" /></Relationships>
</file>

<file path=ppt/slides/_rels/slide18.xml.rels><?xml version="1.0" encoding="UTF-8" standalone="yes"?>
<Relationships xmlns="http://schemas.openxmlformats.org/package/2006/relationships"><Relationship Id="rId8" Type="http://schemas.openxmlformats.org/officeDocument/2006/relationships/image" Target="../media/image56.png" /><Relationship Id="rId3" Type="http://schemas.openxmlformats.org/officeDocument/2006/relationships/image" Target="../media/image53.png" /><Relationship Id="rId7" Type="http://schemas.microsoft.com/office/2007/relationships/hdphoto" Target="../media/hdphoto4.wdp" /><Relationship Id="rId2" Type="http://schemas.openxmlformats.org/officeDocument/2006/relationships/image" Target="../media/image3.jpg" /><Relationship Id="rId1" Type="http://schemas.openxmlformats.org/officeDocument/2006/relationships/slideLayout" Target="../slideLayouts/slideLayout29.xml" /><Relationship Id="rId6" Type="http://schemas.openxmlformats.org/officeDocument/2006/relationships/image" Target="../media/image55.png" /><Relationship Id="rId11" Type="http://schemas.openxmlformats.org/officeDocument/2006/relationships/image" Target="cid:image001.png@01D8B187.2F99CEA0" TargetMode="External" /><Relationship Id="rId5" Type="http://schemas.microsoft.com/office/2007/relationships/hdphoto" Target="../media/hdphoto3.wdp" /><Relationship Id="rId10" Type="http://schemas.openxmlformats.org/officeDocument/2006/relationships/image" Target="../media/image57.png" /><Relationship Id="rId4" Type="http://schemas.openxmlformats.org/officeDocument/2006/relationships/image" Target="../media/image54.png" /><Relationship Id="rId9" Type="http://schemas.microsoft.com/office/2007/relationships/hdphoto" Target="../media/hdphoto5.wdp" /></Relationships>
</file>

<file path=ppt/slides/_rels/slide19.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image" Target="../media/image3.jpg" /><Relationship Id="rId1" Type="http://schemas.openxmlformats.org/officeDocument/2006/relationships/slideLayout" Target="../slideLayouts/slideLayout29.xml" /><Relationship Id="rId4" Type="http://schemas.openxmlformats.org/officeDocument/2006/relationships/image" Target="../media/image59.png" /></Relationships>
</file>

<file path=ppt/slides/_rels/slide2.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image" Target="../media/image3.jpg" /><Relationship Id="rId1" Type="http://schemas.openxmlformats.org/officeDocument/2006/relationships/slideLayout" Target="../slideLayouts/slideLayout6.xml" /><Relationship Id="rId4" Type="http://schemas.openxmlformats.org/officeDocument/2006/relationships/image" Target="../media/image5.png" /></Relationships>
</file>

<file path=ppt/slides/_rels/slide20.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image" Target="../media/image3.jpg" /><Relationship Id="rId1" Type="http://schemas.openxmlformats.org/officeDocument/2006/relationships/slideLayout" Target="../slideLayouts/slideLayout6.xml" /></Relationships>
</file>

<file path=ppt/slides/_rels/slide21.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image" Target="../media/image61.png" /><Relationship Id="rId1" Type="http://schemas.openxmlformats.org/officeDocument/2006/relationships/slideLayout" Target="../slideLayouts/slideLayout6.xml" /></Relationships>
</file>

<file path=ppt/slides/_rels/slide3.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image" Target="../media/image6.jpg" /><Relationship Id="rId7" Type="http://schemas.microsoft.com/office/2007/relationships/hdphoto" Target="../media/hdphoto2.wdp" /><Relationship Id="rId2" Type="http://schemas.openxmlformats.org/officeDocument/2006/relationships/image" Target="../media/image3.jpg" /><Relationship Id="rId1" Type="http://schemas.openxmlformats.org/officeDocument/2006/relationships/slideLayout" Target="../slideLayouts/slideLayout6.xml" /><Relationship Id="rId6" Type="http://schemas.openxmlformats.org/officeDocument/2006/relationships/image" Target="../media/image8.png" /><Relationship Id="rId5" Type="http://schemas.microsoft.com/office/2007/relationships/hdphoto" Target="../media/hdphoto1.wdp" /><Relationship Id="rId10" Type="http://schemas.openxmlformats.org/officeDocument/2006/relationships/image" Target="../media/image11.jpg" /><Relationship Id="rId4" Type="http://schemas.openxmlformats.org/officeDocument/2006/relationships/image" Target="../media/image7.png" /><Relationship Id="rId9" Type="http://schemas.openxmlformats.org/officeDocument/2006/relationships/image" Target="../media/image10.jpeg" /></Relationships>
</file>

<file path=ppt/slides/_rels/slide4.xml.rels><?xml version="1.0" encoding="UTF-8" standalone="yes"?>
<Relationships xmlns="http://schemas.openxmlformats.org/package/2006/relationships"><Relationship Id="rId8" Type="http://schemas.openxmlformats.org/officeDocument/2006/relationships/image" Target="../media/image17.jpeg" /><Relationship Id="rId13" Type="http://schemas.openxmlformats.org/officeDocument/2006/relationships/image" Target="../media/image22.jpeg" /><Relationship Id="rId3" Type="http://schemas.openxmlformats.org/officeDocument/2006/relationships/image" Target="../media/image12.jpeg" /><Relationship Id="rId7" Type="http://schemas.openxmlformats.org/officeDocument/2006/relationships/image" Target="../media/image16.jpg" /><Relationship Id="rId12" Type="http://schemas.openxmlformats.org/officeDocument/2006/relationships/image" Target="../media/image21.jpeg" /><Relationship Id="rId17" Type="http://schemas.openxmlformats.org/officeDocument/2006/relationships/image" Target="../media/image26.jpg" /><Relationship Id="rId2" Type="http://schemas.openxmlformats.org/officeDocument/2006/relationships/image" Target="../media/image3.jpg" /><Relationship Id="rId16" Type="http://schemas.openxmlformats.org/officeDocument/2006/relationships/image" Target="../media/image25.jpeg" /><Relationship Id="rId1" Type="http://schemas.openxmlformats.org/officeDocument/2006/relationships/slideLayout" Target="../slideLayouts/slideLayout6.xml" /><Relationship Id="rId6" Type="http://schemas.openxmlformats.org/officeDocument/2006/relationships/image" Target="../media/image15.jpeg" /><Relationship Id="rId11" Type="http://schemas.openxmlformats.org/officeDocument/2006/relationships/image" Target="../media/image20.jpeg" /><Relationship Id="rId5" Type="http://schemas.openxmlformats.org/officeDocument/2006/relationships/image" Target="../media/image14.jpg" /><Relationship Id="rId15" Type="http://schemas.openxmlformats.org/officeDocument/2006/relationships/image" Target="../media/image24.jpeg" /><Relationship Id="rId10" Type="http://schemas.openxmlformats.org/officeDocument/2006/relationships/image" Target="../media/image19.jpeg" /><Relationship Id="rId4" Type="http://schemas.openxmlformats.org/officeDocument/2006/relationships/image" Target="../media/image13.jpeg" /><Relationship Id="rId9" Type="http://schemas.openxmlformats.org/officeDocument/2006/relationships/image" Target="../media/image18.jpeg" /><Relationship Id="rId14" Type="http://schemas.openxmlformats.org/officeDocument/2006/relationships/image" Target="../media/image23.jpg" /></Relationships>
</file>

<file path=ppt/slides/_rels/slide5.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image" Target="../media/image3.jpg" /><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image" Target="../media/image28.png" /><Relationship Id="rId1" Type="http://schemas.openxmlformats.org/officeDocument/2006/relationships/slideLayout" Target="../slideLayouts/slideLayout6.xml" /><Relationship Id="rId5" Type="http://schemas.openxmlformats.org/officeDocument/2006/relationships/image" Target="../media/image31.jpeg" /><Relationship Id="rId4" Type="http://schemas.openxmlformats.org/officeDocument/2006/relationships/image" Target="../media/image30.jpg" /></Relationships>
</file>

<file path=ppt/slides/_rels/slide7.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jpg" /><Relationship Id="rId1" Type="http://schemas.openxmlformats.org/officeDocument/2006/relationships/slideLayout" Target="../slideLayouts/slideLayout6.xml" /><Relationship Id="rId4" Type="http://schemas.openxmlformats.org/officeDocument/2006/relationships/image" Target="../media/image33.png" /></Relationships>
</file>

<file path=ppt/slides/_rels/slide8.xml.rels><?xml version="1.0" encoding="UTF-8" standalone="yes"?>
<Relationships xmlns="http://schemas.openxmlformats.org/package/2006/relationships"><Relationship Id="rId3" Type="http://schemas.openxmlformats.org/officeDocument/2006/relationships/image" Target="../media/image35.jpg" /><Relationship Id="rId2" Type="http://schemas.openxmlformats.org/officeDocument/2006/relationships/image" Target="../media/image34.jpg" /><Relationship Id="rId1" Type="http://schemas.openxmlformats.org/officeDocument/2006/relationships/slideLayout" Target="../slideLayouts/slideLayout6.xml" /><Relationship Id="rId6" Type="http://schemas.openxmlformats.org/officeDocument/2006/relationships/image" Target="../media/image37.jpg" /><Relationship Id="rId5" Type="http://schemas.openxmlformats.org/officeDocument/2006/relationships/image" Target="../media/image29.png" /><Relationship Id="rId4" Type="http://schemas.openxmlformats.org/officeDocument/2006/relationships/image" Target="../media/image36.jpeg" /></Relationships>
</file>

<file path=ppt/slides/_rels/slide9.xml.rels><?xml version="1.0" encoding="UTF-8" standalone="yes"?>
<Relationships xmlns="http://schemas.openxmlformats.org/package/2006/relationships"><Relationship Id="rId3" Type="http://schemas.openxmlformats.org/officeDocument/2006/relationships/image" Target="../media/image38.jpeg" /><Relationship Id="rId7" Type="http://schemas.openxmlformats.org/officeDocument/2006/relationships/image" Target="../media/image36.jpeg" /><Relationship Id="rId2" Type="http://schemas.openxmlformats.org/officeDocument/2006/relationships/image" Target="../media/image3.jpg" /><Relationship Id="rId1" Type="http://schemas.openxmlformats.org/officeDocument/2006/relationships/slideLayout" Target="../slideLayouts/slideLayout6.xml" /><Relationship Id="rId6" Type="http://schemas.openxmlformats.org/officeDocument/2006/relationships/image" Target="../media/image41.png" /><Relationship Id="rId5" Type="http://schemas.openxmlformats.org/officeDocument/2006/relationships/image" Target="../media/image40.jpeg" /><Relationship Id="rId4" Type="http://schemas.openxmlformats.org/officeDocument/2006/relationships/image" Target="../media/image39.jpeg" /></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9BC118-93A0-A043-8B87-5D993E5DDDB4}"/>
              </a:ext>
            </a:extLst>
          </p:cNvPr>
          <p:cNvSpPr txBox="1"/>
          <p:nvPr/>
        </p:nvSpPr>
        <p:spPr>
          <a:xfrm>
            <a:off x="1010738" y="1253986"/>
            <a:ext cx="13068300" cy="397031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ID" sz="96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COMPANY LIMITED</a:t>
            </a:r>
          </a:p>
          <a:p>
            <a:pPr algn="ctr"/>
            <a:r>
              <a:rPr lang="en-ID" sz="54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Every journey begins here</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pic>
        <p:nvPicPr>
          <p:cNvPr id="1028" name="Picture 4" descr="https://psopk.com/public/source/menu/our-group/overview.png">
            <a:extLst>
              <a:ext uri="{FF2B5EF4-FFF2-40B4-BE49-F238E27FC236}">
                <a16:creationId xmlns:a16="http://schemas.microsoft.com/office/drawing/2014/main" id="{A3EA3EB3-6B86-4A22-AA96-EEA9686B8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725" y="5981924"/>
            <a:ext cx="11398327" cy="642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498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353281"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9</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66284" y="2268511"/>
            <a:ext cx="12640116" cy="9679253"/>
          </a:xfrm>
          <a:prstGeom prst="rect">
            <a:avLst/>
          </a:prstGeom>
        </p:spPr>
        <p:txBody>
          <a:bodyPr wrap="square">
            <a:spAutoFit/>
          </a:bodyPr>
          <a:lstStyle/>
          <a:p>
            <a:pPr lvl="0" algn="just">
              <a:lnSpc>
                <a:spcPct val="115000"/>
              </a:lnSpc>
              <a:spcAft>
                <a:spcPts val="0"/>
              </a:spcAft>
              <a:tabLst>
                <a:tab pos="228600" algn="l"/>
                <a:tab pos="864235" algn="l"/>
              </a:tabLst>
            </a:pPr>
            <a:r>
              <a:rPr lang="en-US" sz="4000" b="1" dirty="0">
                <a:latin typeface="Calibri" panose="020F0502020204030204" pitchFamily="34" charset="0"/>
                <a:ea typeface="Times New Roman" panose="02020603050405020304" pitchFamily="18" charset="0"/>
                <a:cs typeface="Arial" panose="020B0604020202020204" pitchFamily="34" charset="0"/>
              </a:rPr>
              <a:t>APPLICATIONS:</a:t>
            </a:r>
          </a:p>
          <a:p>
            <a:pPr marL="342900" lvl="0" indent="-342900" algn="just">
              <a:lnSpc>
                <a:spcPct val="115000"/>
              </a:lnSpc>
              <a:spcAft>
                <a:spcPts val="0"/>
              </a:spcAft>
              <a:buFont typeface="Symbol" panose="05050102010706020507" pitchFamily="18" charset="2"/>
              <a:buChar char=""/>
              <a:tabLst>
                <a:tab pos="228600" algn="l"/>
                <a:tab pos="864235" algn="l"/>
              </a:tabLst>
            </a:pPr>
            <a:r>
              <a:rPr lang="en-US" sz="3600" dirty="0"/>
              <a:t>A premium lubricant specifically formulated to meet the demanding requirements of sugar mill roll bearings and gear lubrication. </a:t>
            </a:r>
          </a:p>
          <a:p>
            <a:pPr marL="342900" lvl="0" indent="-342900" algn="just">
              <a:lnSpc>
                <a:spcPct val="115000"/>
              </a:lnSpc>
              <a:spcAft>
                <a:spcPts val="0"/>
              </a:spcAft>
              <a:buFont typeface="Symbol" panose="05050102010706020507" pitchFamily="18" charset="2"/>
              <a:buChar char=""/>
              <a:tabLst>
                <a:tab pos="228600" algn="l"/>
                <a:tab pos="864235" algn="l"/>
              </a:tabLst>
            </a:pPr>
            <a:endParaRPr lang="en-US" sz="3600" dirty="0"/>
          </a:p>
          <a:p>
            <a:pPr marL="342900" lvl="0" indent="-342900" algn="just">
              <a:lnSpc>
                <a:spcPct val="115000"/>
              </a:lnSpc>
              <a:spcAft>
                <a:spcPts val="0"/>
              </a:spcAft>
              <a:buFont typeface="Symbol" panose="05050102010706020507" pitchFamily="18" charset="2"/>
              <a:buChar char=""/>
              <a:tabLst>
                <a:tab pos="228600" algn="l"/>
                <a:tab pos="864235" algn="l"/>
              </a:tabLst>
            </a:pPr>
            <a:r>
              <a:rPr lang="en-US" sz="3600" dirty="0"/>
              <a:t>Their high viscosities in combination with enhanced additive packages including tackifiers enable them to provide exceptional protection to heavily loaded slow speed roll bearings, gearboxes and open gears in applications where high volumes of process water, corrosive cane juice, dust and bagasse contamination are major challenges.</a:t>
            </a:r>
            <a:endParaRPr lang="en-US" sz="3600" dirty="0">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tabLst>
                <a:tab pos="228600" algn="l"/>
                <a:tab pos="864235" algn="l"/>
              </a:tabLst>
            </a:pPr>
            <a:endParaRPr lang="en-US" sz="3600" dirty="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tabLst>
                <a:tab pos="228600" algn="l"/>
                <a:tab pos="864235" algn="l"/>
              </a:tabLst>
            </a:pPr>
            <a:r>
              <a:rPr lang="en-US" sz="3600" dirty="0"/>
              <a:t>Offers the same key benefits as SUGAR MILL OIL but with the additional feature of being clear to enable visual inspection of components without the need to clean up first. </a:t>
            </a:r>
            <a:endParaRPr lang="en-US" sz="36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01" y="2007982"/>
            <a:ext cx="8963578" cy="10363200"/>
          </a:xfrm>
          <a:prstGeom prst="rect">
            <a:avLst/>
          </a:prstGeom>
        </p:spPr>
      </p:pic>
      <p:sp>
        <p:nvSpPr>
          <p:cNvPr id="12" name="TextBox 11">
            <a:extLst>
              <a:ext uri="{FF2B5EF4-FFF2-40B4-BE49-F238E27FC236}">
                <a16:creationId xmlns:a16="http://schemas.microsoft.com/office/drawing/2014/main" id="{9C8226D1-B90E-4F4B-9917-7749C0E0A438}"/>
              </a:ext>
            </a:extLst>
          </p:cNvPr>
          <p:cNvSpPr txBox="1"/>
          <p:nvPr/>
        </p:nvSpPr>
        <p:spPr>
          <a:xfrm>
            <a:off x="466284" y="201730"/>
            <a:ext cx="12383653" cy="1200329"/>
          </a:xfrm>
          <a:prstGeom prst="rect">
            <a:avLst/>
          </a:prstGeom>
          <a:blipFill dpi="0" rotWithShape="1">
            <a:blip r:embed="rId4">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2045876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rrow: Circular 26">
            <a:extLst>
              <a:ext uri="{FF2B5EF4-FFF2-40B4-BE49-F238E27FC236}">
                <a16:creationId xmlns:a16="http://schemas.microsoft.com/office/drawing/2014/main" id="{D9262029-EE49-4A82-ADE5-0513ACD43D1B}"/>
              </a:ext>
            </a:extLst>
          </p:cNvPr>
          <p:cNvSpPr/>
          <p:nvPr/>
        </p:nvSpPr>
        <p:spPr>
          <a:xfrm>
            <a:off x="9909789" y="6415268"/>
            <a:ext cx="7628986" cy="7628986"/>
          </a:xfrm>
          <a:prstGeom prst="circularArrow">
            <a:avLst>
              <a:gd name="adj1" fmla="val 4687"/>
              <a:gd name="adj2" fmla="val 299029"/>
              <a:gd name="adj3" fmla="val 2582165"/>
              <a:gd name="adj4" fmla="val 15725790"/>
              <a:gd name="adj5" fmla="val 546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10</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BBC9A9-3667-42CE-8FAC-063939E0902C}"/>
              </a:ext>
            </a:extLst>
          </p:cNvPr>
          <p:cNvSpPr txBox="1"/>
          <p:nvPr/>
        </p:nvSpPr>
        <p:spPr>
          <a:xfrm>
            <a:off x="466284" y="201730"/>
            <a:ext cx="19617859" cy="1200329"/>
          </a:xfrm>
          <a:prstGeom prst="rect">
            <a:avLst/>
          </a:prstGeom>
          <a:blipFill dpi="0" rotWithShape="1">
            <a:blip r:embed="rId3">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a:t>
            </a:r>
            <a:r>
              <a:rPr lang="en-US" sz="60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Functional Benefits</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8" name="Freeform: Shape 17">
            <a:extLst>
              <a:ext uri="{FF2B5EF4-FFF2-40B4-BE49-F238E27FC236}">
                <a16:creationId xmlns:a16="http://schemas.microsoft.com/office/drawing/2014/main" id="{6F0CCE7A-37D2-491C-ACCD-449CA472CD66}"/>
              </a:ext>
            </a:extLst>
          </p:cNvPr>
          <p:cNvSpPr/>
          <p:nvPr/>
        </p:nvSpPr>
        <p:spPr>
          <a:xfrm>
            <a:off x="10559532" y="7049246"/>
            <a:ext cx="5960145" cy="5960145"/>
          </a:xfrm>
          <a:custGeom>
            <a:avLst/>
            <a:gdLst>
              <a:gd name="connsiteX0" fmla="*/ 4230536 w 5960145"/>
              <a:gd name="connsiteY0" fmla="*/ 950276 h 5960145"/>
              <a:gd name="connsiteX1" fmla="*/ 4694141 w 5960145"/>
              <a:gd name="connsiteY1" fmla="*/ 561245 h 5960145"/>
              <a:gd name="connsiteX2" fmla="*/ 5064508 w 5960145"/>
              <a:gd name="connsiteY2" fmla="*/ 872019 h 5960145"/>
              <a:gd name="connsiteX3" fmla="*/ 4761891 w 5960145"/>
              <a:gd name="connsiteY3" fmla="*/ 1396136 h 5960145"/>
              <a:gd name="connsiteX4" fmla="*/ 5242712 w 5960145"/>
              <a:gd name="connsiteY4" fmla="*/ 2228941 h 5960145"/>
              <a:gd name="connsiteX5" fmla="*/ 5847917 w 5960145"/>
              <a:gd name="connsiteY5" fmla="*/ 2228925 h 5960145"/>
              <a:gd name="connsiteX6" fmla="*/ 5931873 w 5960145"/>
              <a:gd name="connsiteY6" fmla="*/ 2705059 h 5960145"/>
              <a:gd name="connsiteX7" fmla="*/ 5363160 w 5960145"/>
              <a:gd name="connsiteY7" fmla="*/ 2912037 h 5960145"/>
              <a:gd name="connsiteX8" fmla="*/ 5196173 w 5960145"/>
              <a:gd name="connsiteY8" fmla="*/ 3859069 h 5960145"/>
              <a:gd name="connsiteX9" fmla="*/ 5659797 w 5960145"/>
              <a:gd name="connsiteY9" fmla="*/ 4248076 h 5960145"/>
              <a:gd name="connsiteX10" fmla="*/ 5418058 w 5960145"/>
              <a:gd name="connsiteY10" fmla="*/ 4666781 h 5960145"/>
              <a:gd name="connsiteX11" fmla="*/ 4849355 w 5960145"/>
              <a:gd name="connsiteY11" fmla="*/ 4459773 h 5960145"/>
              <a:gd name="connsiteX12" fmla="*/ 4112695 w 5960145"/>
              <a:gd name="connsiteY12" fmla="*/ 5077904 h 5960145"/>
              <a:gd name="connsiteX13" fmla="*/ 4217804 w 5960145"/>
              <a:gd name="connsiteY13" fmla="*/ 5673913 h 5960145"/>
              <a:gd name="connsiteX14" fmla="*/ 3763482 w 5960145"/>
              <a:gd name="connsiteY14" fmla="*/ 5839273 h 5960145"/>
              <a:gd name="connsiteX15" fmla="*/ 3460893 w 5960145"/>
              <a:gd name="connsiteY15" fmla="*/ 5315141 h 5960145"/>
              <a:gd name="connsiteX16" fmla="*/ 2499252 w 5960145"/>
              <a:gd name="connsiteY16" fmla="*/ 5315141 h 5960145"/>
              <a:gd name="connsiteX17" fmla="*/ 2196663 w 5960145"/>
              <a:gd name="connsiteY17" fmla="*/ 5839273 h 5960145"/>
              <a:gd name="connsiteX18" fmla="*/ 1742341 w 5960145"/>
              <a:gd name="connsiteY18" fmla="*/ 5673913 h 5960145"/>
              <a:gd name="connsiteX19" fmla="*/ 1847449 w 5960145"/>
              <a:gd name="connsiteY19" fmla="*/ 5077904 h 5960145"/>
              <a:gd name="connsiteX20" fmla="*/ 1110789 w 5960145"/>
              <a:gd name="connsiteY20" fmla="*/ 4459773 h 5960145"/>
              <a:gd name="connsiteX21" fmla="*/ 542087 w 5960145"/>
              <a:gd name="connsiteY21" fmla="*/ 4666781 h 5960145"/>
              <a:gd name="connsiteX22" fmla="*/ 300348 w 5960145"/>
              <a:gd name="connsiteY22" fmla="*/ 4248076 h 5960145"/>
              <a:gd name="connsiteX23" fmla="*/ 763973 w 5960145"/>
              <a:gd name="connsiteY23" fmla="*/ 3859069 h 5960145"/>
              <a:gd name="connsiteX24" fmla="*/ 596986 w 5960145"/>
              <a:gd name="connsiteY24" fmla="*/ 2912038 h 5960145"/>
              <a:gd name="connsiteX25" fmla="*/ 28272 w 5960145"/>
              <a:gd name="connsiteY25" fmla="*/ 2705059 h 5960145"/>
              <a:gd name="connsiteX26" fmla="*/ 112228 w 5960145"/>
              <a:gd name="connsiteY26" fmla="*/ 2228925 h 5960145"/>
              <a:gd name="connsiteX27" fmla="*/ 717434 w 5960145"/>
              <a:gd name="connsiteY27" fmla="*/ 2228941 h 5960145"/>
              <a:gd name="connsiteX28" fmla="*/ 1198254 w 5960145"/>
              <a:gd name="connsiteY28" fmla="*/ 1396135 h 5960145"/>
              <a:gd name="connsiteX29" fmla="*/ 895637 w 5960145"/>
              <a:gd name="connsiteY29" fmla="*/ 872019 h 5960145"/>
              <a:gd name="connsiteX30" fmla="*/ 1266004 w 5960145"/>
              <a:gd name="connsiteY30" fmla="*/ 561245 h 5960145"/>
              <a:gd name="connsiteX31" fmla="*/ 1729609 w 5960145"/>
              <a:gd name="connsiteY31" fmla="*/ 950276 h 5960145"/>
              <a:gd name="connsiteX32" fmla="*/ 2633256 w 5960145"/>
              <a:gd name="connsiteY32" fmla="*/ 621375 h 5960145"/>
              <a:gd name="connsiteX33" fmla="*/ 2738333 w 5960145"/>
              <a:gd name="connsiteY33" fmla="*/ 25361 h 5960145"/>
              <a:gd name="connsiteX34" fmla="*/ 3221812 w 5960145"/>
              <a:gd name="connsiteY34" fmla="*/ 25361 h 5960145"/>
              <a:gd name="connsiteX35" fmla="*/ 3326889 w 5960145"/>
              <a:gd name="connsiteY35" fmla="*/ 621376 h 5960145"/>
              <a:gd name="connsiteX36" fmla="*/ 4230536 w 5960145"/>
              <a:gd name="connsiteY36" fmla="*/ 950276 h 59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0145" h="5960145">
                <a:moveTo>
                  <a:pt x="4230536" y="950276"/>
                </a:moveTo>
                <a:lnTo>
                  <a:pt x="4694141" y="561245"/>
                </a:lnTo>
                <a:lnTo>
                  <a:pt x="5064508" y="872019"/>
                </a:lnTo>
                <a:lnTo>
                  <a:pt x="4761891" y="1396136"/>
                </a:lnTo>
                <a:cubicBezTo>
                  <a:pt x="4977069" y="1638196"/>
                  <a:pt x="5140670" y="1921562"/>
                  <a:pt x="5242712" y="2228941"/>
                </a:cubicBezTo>
                <a:lnTo>
                  <a:pt x="5847917" y="2228925"/>
                </a:lnTo>
                <a:lnTo>
                  <a:pt x="5931873" y="2705059"/>
                </a:lnTo>
                <a:lnTo>
                  <a:pt x="5363160" y="2912037"/>
                </a:lnTo>
                <a:cubicBezTo>
                  <a:pt x="5372403" y="3235780"/>
                  <a:pt x="5315585" y="3558011"/>
                  <a:pt x="5196173" y="3859069"/>
                </a:cubicBezTo>
                <a:lnTo>
                  <a:pt x="5659797" y="4248076"/>
                </a:lnTo>
                <a:lnTo>
                  <a:pt x="5418058" y="4666781"/>
                </a:lnTo>
                <a:lnTo>
                  <a:pt x="4849355" y="4459773"/>
                </a:lnTo>
                <a:cubicBezTo>
                  <a:pt x="4648337" y="4713715"/>
                  <a:pt x="4397686" y="4924037"/>
                  <a:pt x="4112695" y="5077904"/>
                </a:cubicBezTo>
                <a:lnTo>
                  <a:pt x="4217804" y="5673913"/>
                </a:lnTo>
                <a:lnTo>
                  <a:pt x="3763482" y="5839273"/>
                </a:lnTo>
                <a:lnTo>
                  <a:pt x="3460893" y="5315141"/>
                </a:lnTo>
                <a:cubicBezTo>
                  <a:pt x="3143674" y="5380461"/>
                  <a:pt x="2816471" y="5380461"/>
                  <a:pt x="2499252" y="5315141"/>
                </a:cubicBezTo>
                <a:lnTo>
                  <a:pt x="2196663" y="5839273"/>
                </a:lnTo>
                <a:lnTo>
                  <a:pt x="1742341" y="5673913"/>
                </a:lnTo>
                <a:lnTo>
                  <a:pt x="1847449" y="5077904"/>
                </a:lnTo>
                <a:cubicBezTo>
                  <a:pt x="1562458" y="4924037"/>
                  <a:pt x="1311807" y="4713716"/>
                  <a:pt x="1110789" y="4459773"/>
                </a:cubicBezTo>
                <a:lnTo>
                  <a:pt x="542087" y="4666781"/>
                </a:lnTo>
                <a:lnTo>
                  <a:pt x="300348" y="4248076"/>
                </a:lnTo>
                <a:lnTo>
                  <a:pt x="763973" y="3859069"/>
                </a:lnTo>
                <a:cubicBezTo>
                  <a:pt x="644561" y="3558012"/>
                  <a:pt x="587743" y="3235780"/>
                  <a:pt x="596986" y="2912038"/>
                </a:cubicBezTo>
                <a:lnTo>
                  <a:pt x="28272" y="2705059"/>
                </a:lnTo>
                <a:lnTo>
                  <a:pt x="112228" y="2228925"/>
                </a:lnTo>
                <a:lnTo>
                  <a:pt x="717434" y="2228941"/>
                </a:lnTo>
                <a:cubicBezTo>
                  <a:pt x="819475" y="1921561"/>
                  <a:pt x="983076" y="1638196"/>
                  <a:pt x="1198254" y="1396135"/>
                </a:cubicBezTo>
                <a:lnTo>
                  <a:pt x="895637" y="872019"/>
                </a:lnTo>
                <a:lnTo>
                  <a:pt x="1266004" y="561245"/>
                </a:lnTo>
                <a:lnTo>
                  <a:pt x="1729609" y="950276"/>
                </a:lnTo>
                <a:cubicBezTo>
                  <a:pt x="2005357" y="780400"/>
                  <a:pt x="2312827" y="668490"/>
                  <a:pt x="2633256" y="621375"/>
                </a:cubicBezTo>
                <a:lnTo>
                  <a:pt x="2738333" y="25361"/>
                </a:lnTo>
                <a:lnTo>
                  <a:pt x="3221812" y="25361"/>
                </a:lnTo>
                <a:lnTo>
                  <a:pt x="3326889" y="621376"/>
                </a:lnTo>
                <a:cubicBezTo>
                  <a:pt x="3647318" y="668491"/>
                  <a:pt x="3954788" y="780401"/>
                  <a:pt x="4230536" y="9502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804" tIns="1478686" rIns="1280804" bIns="1582922" numCol="1" spcCol="1270" anchor="ctr" anchorCtr="0">
            <a:noAutofit/>
          </a:bodyPr>
          <a:lstStyle/>
          <a:p>
            <a:pPr marL="0" lvl="0" indent="0" algn="ctr" defTabSz="2889250">
              <a:lnSpc>
                <a:spcPct val="90000"/>
              </a:lnSpc>
              <a:spcBef>
                <a:spcPct val="0"/>
              </a:spcBef>
              <a:spcAft>
                <a:spcPct val="35000"/>
              </a:spcAft>
              <a:buNone/>
            </a:pPr>
            <a:r>
              <a:rPr lang="en-US" sz="4800" kern="1200" dirty="0">
                <a:solidFill>
                  <a:schemeClr val="tx1"/>
                </a:solidFill>
                <a:latin typeface="Cambria Math" panose="02040503050406030204" pitchFamily="18" charset="0"/>
                <a:ea typeface="Cambria Math" panose="02040503050406030204" pitchFamily="18" charset="0"/>
              </a:rPr>
              <a:t>Equally suitable at high operating conditions</a:t>
            </a:r>
          </a:p>
        </p:txBody>
      </p:sp>
      <p:sp>
        <p:nvSpPr>
          <p:cNvPr id="20" name="Freeform: Shape 19">
            <a:extLst>
              <a:ext uri="{FF2B5EF4-FFF2-40B4-BE49-F238E27FC236}">
                <a16:creationId xmlns:a16="http://schemas.microsoft.com/office/drawing/2014/main" id="{01C42A7C-1D63-4FBC-82CF-A5B77E5E715E}"/>
              </a:ext>
            </a:extLst>
          </p:cNvPr>
          <p:cNvSpPr/>
          <p:nvPr/>
        </p:nvSpPr>
        <p:spPr>
          <a:xfrm>
            <a:off x="3398498" y="3099936"/>
            <a:ext cx="5608358" cy="5714934"/>
          </a:xfrm>
          <a:custGeom>
            <a:avLst/>
            <a:gdLst>
              <a:gd name="connsiteX0" fmla="*/ 4230536 w 5960145"/>
              <a:gd name="connsiteY0" fmla="*/ 950276 h 5960145"/>
              <a:gd name="connsiteX1" fmla="*/ 4694141 w 5960145"/>
              <a:gd name="connsiteY1" fmla="*/ 561245 h 5960145"/>
              <a:gd name="connsiteX2" fmla="*/ 5064508 w 5960145"/>
              <a:gd name="connsiteY2" fmla="*/ 872019 h 5960145"/>
              <a:gd name="connsiteX3" fmla="*/ 4761891 w 5960145"/>
              <a:gd name="connsiteY3" fmla="*/ 1396136 h 5960145"/>
              <a:gd name="connsiteX4" fmla="*/ 5242712 w 5960145"/>
              <a:gd name="connsiteY4" fmla="*/ 2228941 h 5960145"/>
              <a:gd name="connsiteX5" fmla="*/ 5847917 w 5960145"/>
              <a:gd name="connsiteY5" fmla="*/ 2228925 h 5960145"/>
              <a:gd name="connsiteX6" fmla="*/ 5931873 w 5960145"/>
              <a:gd name="connsiteY6" fmla="*/ 2705059 h 5960145"/>
              <a:gd name="connsiteX7" fmla="*/ 5363160 w 5960145"/>
              <a:gd name="connsiteY7" fmla="*/ 2912037 h 5960145"/>
              <a:gd name="connsiteX8" fmla="*/ 5196173 w 5960145"/>
              <a:gd name="connsiteY8" fmla="*/ 3859069 h 5960145"/>
              <a:gd name="connsiteX9" fmla="*/ 5659797 w 5960145"/>
              <a:gd name="connsiteY9" fmla="*/ 4248076 h 5960145"/>
              <a:gd name="connsiteX10" fmla="*/ 5418058 w 5960145"/>
              <a:gd name="connsiteY10" fmla="*/ 4666781 h 5960145"/>
              <a:gd name="connsiteX11" fmla="*/ 4849355 w 5960145"/>
              <a:gd name="connsiteY11" fmla="*/ 4459773 h 5960145"/>
              <a:gd name="connsiteX12" fmla="*/ 4112695 w 5960145"/>
              <a:gd name="connsiteY12" fmla="*/ 5077904 h 5960145"/>
              <a:gd name="connsiteX13" fmla="*/ 4217804 w 5960145"/>
              <a:gd name="connsiteY13" fmla="*/ 5673913 h 5960145"/>
              <a:gd name="connsiteX14" fmla="*/ 3763482 w 5960145"/>
              <a:gd name="connsiteY14" fmla="*/ 5839273 h 5960145"/>
              <a:gd name="connsiteX15" fmla="*/ 3460893 w 5960145"/>
              <a:gd name="connsiteY15" fmla="*/ 5315141 h 5960145"/>
              <a:gd name="connsiteX16" fmla="*/ 2499252 w 5960145"/>
              <a:gd name="connsiteY16" fmla="*/ 5315141 h 5960145"/>
              <a:gd name="connsiteX17" fmla="*/ 2196663 w 5960145"/>
              <a:gd name="connsiteY17" fmla="*/ 5839273 h 5960145"/>
              <a:gd name="connsiteX18" fmla="*/ 1742341 w 5960145"/>
              <a:gd name="connsiteY18" fmla="*/ 5673913 h 5960145"/>
              <a:gd name="connsiteX19" fmla="*/ 1847449 w 5960145"/>
              <a:gd name="connsiteY19" fmla="*/ 5077904 h 5960145"/>
              <a:gd name="connsiteX20" fmla="*/ 1110789 w 5960145"/>
              <a:gd name="connsiteY20" fmla="*/ 4459773 h 5960145"/>
              <a:gd name="connsiteX21" fmla="*/ 542087 w 5960145"/>
              <a:gd name="connsiteY21" fmla="*/ 4666781 h 5960145"/>
              <a:gd name="connsiteX22" fmla="*/ 300348 w 5960145"/>
              <a:gd name="connsiteY22" fmla="*/ 4248076 h 5960145"/>
              <a:gd name="connsiteX23" fmla="*/ 763973 w 5960145"/>
              <a:gd name="connsiteY23" fmla="*/ 3859069 h 5960145"/>
              <a:gd name="connsiteX24" fmla="*/ 596986 w 5960145"/>
              <a:gd name="connsiteY24" fmla="*/ 2912038 h 5960145"/>
              <a:gd name="connsiteX25" fmla="*/ 28272 w 5960145"/>
              <a:gd name="connsiteY25" fmla="*/ 2705059 h 5960145"/>
              <a:gd name="connsiteX26" fmla="*/ 112228 w 5960145"/>
              <a:gd name="connsiteY26" fmla="*/ 2228925 h 5960145"/>
              <a:gd name="connsiteX27" fmla="*/ 717434 w 5960145"/>
              <a:gd name="connsiteY27" fmla="*/ 2228941 h 5960145"/>
              <a:gd name="connsiteX28" fmla="*/ 1198254 w 5960145"/>
              <a:gd name="connsiteY28" fmla="*/ 1396135 h 5960145"/>
              <a:gd name="connsiteX29" fmla="*/ 895637 w 5960145"/>
              <a:gd name="connsiteY29" fmla="*/ 872019 h 5960145"/>
              <a:gd name="connsiteX30" fmla="*/ 1266004 w 5960145"/>
              <a:gd name="connsiteY30" fmla="*/ 561245 h 5960145"/>
              <a:gd name="connsiteX31" fmla="*/ 1729609 w 5960145"/>
              <a:gd name="connsiteY31" fmla="*/ 950276 h 5960145"/>
              <a:gd name="connsiteX32" fmla="*/ 2633256 w 5960145"/>
              <a:gd name="connsiteY32" fmla="*/ 621375 h 5960145"/>
              <a:gd name="connsiteX33" fmla="*/ 2738333 w 5960145"/>
              <a:gd name="connsiteY33" fmla="*/ 25361 h 5960145"/>
              <a:gd name="connsiteX34" fmla="*/ 3221812 w 5960145"/>
              <a:gd name="connsiteY34" fmla="*/ 25361 h 5960145"/>
              <a:gd name="connsiteX35" fmla="*/ 3326889 w 5960145"/>
              <a:gd name="connsiteY35" fmla="*/ 621376 h 5960145"/>
              <a:gd name="connsiteX36" fmla="*/ 4230536 w 5960145"/>
              <a:gd name="connsiteY36" fmla="*/ 950276 h 59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0145" h="5960145">
                <a:moveTo>
                  <a:pt x="4230536" y="950276"/>
                </a:moveTo>
                <a:lnTo>
                  <a:pt x="4694141" y="561245"/>
                </a:lnTo>
                <a:lnTo>
                  <a:pt x="5064508" y="872019"/>
                </a:lnTo>
                <a:lnTo>
                  <a:pt x="4761891" y="1396136"/>
                </a:lnTo>
                <a:cubicBezTo>
                  <a:pt x="4977069" y="1638196"/>
                  <a:pt x="5140670" y="1921562"/>
                  <a:pt x="5242712" y="2228941"/>
                </a:cubicBezTo>
                <a:lnTo>
                  <a:pt x="5847917" y="2228925"/>
                </a:lnTo>
                <a:lnTo>
                  <a:pt x="5931873" y="2705059"/>
                </a:lnTo>
                <a:lnTo>
                  <a:pt x="5363160" y="2912037"/>
                </a:lnTo>
                <a:cubicBezTo>
                  <a:pt x="5372403" y="3235780"/>
                  <a:pt x="5315585" y="3558011"/>
                  <a:pt x="5196173" y="3859069"/>
                </a:cubicBezTo>
                <a:lnTo>
                  <a:pt x="5659797" y="4248076"/>
                </a:lnTo>
                <a:lnTo>
                  <a:pt x="5418058" y="4666781"/>
                </a:lnTo>
                <a:lnTo>
                  <a:pt x="4849355" y="4459773"/>
                </a:lnTo>
                <a:cubicBezTo>
                  <a:pt x="4648337" y="4713715"/>
                  <a:pt x="4397686" y="4924037"/>
                  <a:pt x="4112695" y="5077904"/>
                </a:cubicBezTo>
                <a:lnTo>
                  <a:pt x="4217804" y="5673913"/>
                </a:lnTo>
                <a:lnTo>
                  <a:pt x="3763482" y="5839273"/>
                </a:lnTo>
                <a:lnTo>
                  <a:pt x="3460893" y="5315141"/>
                </a:lnTo>
                <a:cubicBezTo>
                  <a:pt x="3143674" y="5380461"/>
                  <a:pt x="2816471" y="5380461"/>
                  <a:pt x="2499252" y="5315141"/>
                </a:cubicBezTo>
                <a:lnTo>
                  <a:pt x="2196663" y="5839273"/>
                </a:lnTo>
                <a:lnTo>
                  <a:pt x="1742341" y="5673913"/>
                </a:lnTo>
                <a:lnTo>
                  <a:pt x="1847449" y="5077904"/>
                </a:lnTo>
                <a:cubicBezTo>
                  <a:pt x="1562458" y="4924037"/>
                  <a:pt x="1311807" y="4713716"/>
                  <a:pt x="1110789" y="4459773"/>
                </a:cubicBezTo>
                <a:lnTo>
                  <a:pt x="542087" y="4666781"/>
                </a:lnTo>
                <a:lnTo>
                  <a:pt x="300348" y="4248076"/>
                </a:lnTo>
                <a:lnTo>
                  <a:pt x="763973" y="3859069"/>
                </a:lnTo>
                <a:cubicBezTo>
                  <a:pt x="644561" y="3558012"/>
                  <a:pt x="587743" y="3235780"/>
                  <a:pt x="596986" y="2912038"/>
                </a:cubicBezTo>
                <a:lnTo>
                  <a:pt x="28272" y="2705059"/>
                </a:lnTo>
                <a:lnTo>
                  <a:pt x="112228" y="2228925"/>
                </a:lnTo>
                <a:lnTo>
                  <a:pt x="717434" y="2228941"/>
                </a:lnTo>
                <a:cubicBezTo>
                  <a:pt x="819475" y="1921561"/>
                  <a:pt x="983076" y="1638196"/>
                  <a:pt x="1198254" y="1396135"/>
                </a:cubicBezTo>
                <a:lnTo>
                  <a:pt x="895637" y="872019"/>
                </a:lnTo>
                <a:lnTo>
                  <a:pt x="1266004" y="561245"/>
                </a:lnTo>
                <a:lnTo>
                  <a:pt x="1729609" y="950276"/>
                </a:lnTo>
                <a:cubicBezTo>
                  <a:pt x="2005357" y="780400"/>
                  <a:pt x="2312827" y="668490"/>
                  <a:pt x="2633256" y="621375"/>
                </a:cubicBezTo>
                <a:lnTo>
                  <a:pt x="2738333" y="25361"/>
                </a:lnTo>
                <a:lnTo>
                  <a:pt x="3221812" y="25361"/>
                </a:lnTo>
                <a:lnTo>
                  <a:pt x="3326889" y="621376"/>
                </a:lnTo>
                <a:cubicBezTo>
                  <a:pt x="3647318" y="668491"/>
                  <a:pt x="3954788" y="780401"/>
                  <a:pt x="4230536" y="9502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804" tIns="1478686" rIns="1280804" bIns="1582922" numCol="1" spcCol="1270" anchor="ctr" anchorCtr="0">
            <a:noAutofit/>
          </a:bodyPr>
          <a:lstStyle/>
          <a:p>
            <a:pPr marL="0" lvl="0" indent="0" algn="ctr" defTabSz="2889250">
              <a:lnSpc>
                <a:spcPct val="90000"/>
              </a:lnSpc>
              <a:spcBef>
                <a:spcPct val="0"/>
              </a:spcBef>
              <a:spcAft>
                <a:spcPct val="35000"/>
              </a:spcAft>
              <a:buNone/>
            </a:pPr>
            <a:r>
              <a:rPr lang="en-US" sz="4400" kern="1200" dirty="0">
                <a:solidFill>
                  <a:schemeClr val="tx1"/>
                </a:solidFill>
                <a:latin typeface="Cambria Math" panose="02040503050406030204" pitchFamily="18" charset="0"/>
                <a:ea typeface="Cambria Math" panose="02040503050406030204" pitchFamily="18" charset="0"/>
              </a:rPr>
              <a:t>Proper lubrication at low temperature</a:t>
            </a:r>
          </a:p>
        </p:txBody>
      </p:sp>
      <p:sp>
        <p:nvSpPr>
          <p:cNvPr id="21" name="Arrow: Circular 20">
            <a:extLst>
              <a:ext uri="{FF2B5EF4-FFF2-40B4-BE49-F238E27FC236}">
                <a16:creationId xmlns:a16="http://schemas.microsoft.com/office/drawing/2014/main" id="{9FF6BC7E-4B24-4608-928D-364CC1869F3B}"/>
              </a:ext>
            </a:extLst>
          </p:cNvPr>
          <p:cNvSpPr/>
          <p:nvPr/>
        </p:nvSpPr>
        <p:spPr>
          <a:xfrm>
            <a:off x="2280802" y="2142910"/>
            <a:ext cx="7628986" cy="7628986"/>
          </a:xfrm>
          <a:prstGeom prst="circularArrow">
            <a:avLst>
              <a:gd name="adj1" fmla="val 4687"/>
              <a:gd name="adj2" fmla="val 299029"/>
              <a:gd name="adj3" fmla="val 2582165"/>
              <a:gd name="adj4" fmla="val 15725790"/>
              <a:gd name="adj5" fmla="val 546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D661A973-6B9A-4243-A5E9-6510780A1010}"/>
              </a:ext>
            </a:extLst>
          </p:cNvPr>
          <p:cNvSpPr/>
          <p:nvPr/>
        </p:nvSpPr>
        <p:spPr>
          <a:xfrm>
            <a:off x="165711" y="1524780"/>
            <a:ext cx="4334651" cy="4334651"/>
          </a:xfrm>
          <a:custGeom>
            <a:avLst/>
            <a:gdLst>
              <a:gd name="connsiteX0" fmla="*/ 3243390 w 4334651"/>
              <a:gd name="connsiteY0" fmla="*/ 1097857 h 4334651"/>
              <a:gd name="connsiteX1" fmla="*/ 3882897 w 4334651"/>
              <a:gd name="connsiteY1" fmla="*/ 905121 h 4334651"/>
              <a:gd name="connsiteX2" fmla="*/ 4118212 w 4334651"/>
              <a:gd name="connsiteY2" fmla="*/ 1312699 h 4334651"/>
              <a:gd name="connsiteX3" fmla="*/ 3631544 w 4334651"/>
              <a:gd name="connsiteY3" fmla="*/ 1770161 h 4334651"/>
              <a:gd name="connsiteX4" fmla="*/ 3631544 w 4334651"/>
              <a:gd name="connsiteY4" fmla="*/ 2564490 h 4334651"/>
              <a:gd name="connsiteX5" fmla="*/ 4118212 w 4334651"/>
              <a:gd name="connsiteY5" fmla="*/ 3021952 h 4334651"/>
              <a:gd name="connsiteX6" fmla="*/ 3882897 w 4334651"/>
              <a:gd name="connsiteY6" fmla="*/ 3429530 h 4334651"/>
              <a:gd name="connsiteX7" fmla="*/ 3243390 w 4334651"/>
              <a:gd name="connsiteY7" fmla="*/ 3236794 h 4334651"/>
              <a:gd name="connsiteX8" fmla="*/ 2555481 w 4334651"/>
              <a:gd name="connsiteY8" fmla="*/ 3633959 h 4334651"/>
              <a:gd name="connsiteX9" fmla="*/ 2402641 w 4334651"/>
              <a:gd name="connsiteY9" fmla="*/ 4284156 h 4334651"/>
              <a:gd name="connsiteX10" fmla="*/ 1932010 w 4334651"/>
              <a:gd name="connsiteY10" fmla="*/ 4284156 h 4334651"/>
              <a:gd name="connsiteX11" fmla="*/ 1779171 w 4334651"/>
              <a:gd name="connsiteY11" fmla="*/ 3633959 h 4334651"/>
              <a:gd name="connsiteX12" fmla="*/ 1091262 w 4334651"/>
              <a:gd name="connsiteY12" fmla="*/ 3236794 h 4334651"/>
              <a:gd name="connsiteX13" fmla="*/ 451754 w 4334651"/>
              <a:gd name="connsiteY13" fmla="*/ 3429530 h 4334651"/>
              <a:gd name="connsiteX14" fmla="*/ 216439 w 4334651"/>
              <a:gd name="connsiteY14" fmla="*/ 3021952 h 4334651"/>
              <a:gd name="connsiteX15" fmla="*/ 703107 w 4334651"/>
              <a:gd name="connsiteY15" fmla="*/ 2564490 h 4334651"/>
              <a:gd name="connsiteX16" fmla="*/ 703107 w 4334651"/>
              <a:gd name="connsiteY16" fmla="*/ 1770161 h 4334651"/>
              <a:gd name="connsiteX17" fmla="*/ 216439 w 4334651"/>
              <a:gd name="connsiteY17" fmla="*/ 1312699 h 4334651"/>
              <a:gd name="connsiteX18" fmla="*/ 451754 w 4334651"/>
              <a:gd name="connsiteY18" fmla="*/ 905121 h 4334651"/>
              <a:gd name="connsiteX19" fmla="*/ 1091261 w 4334651"/>
              <a:gd name="connsiteY19" fmla="*/ 1097857 h 4334651"/>
              <a:gd name="connsiteX20" fmla="*/ 1779170 w 4334651"/>
              <a:gd name="connsiteY20" fmla="*/ 700692 h 4334651"/>
              <a:gd name="connsiteX21" fmla="*/ 1932010 w 4334651"/>
              <a:gd name="connsiteY21" fmla="*/ 50495 h 4334651"/>
              <a:gd name="connsiteX22" fmla="*/ 2402641 w 4334651"/>
              <a:gd name="connsiteY22" fmla="*/ 50495 h 4334651"/>
              <a:gd name="connsiteX23" fmla="*/ 2555480 w 4334651"/>
              <a:gd name="connsiteY23" fmla="*/ 700692 h 4334651"/>
              <a:gd name="connsiteX24" fmla="*/ 3243389 w 4334651"/>
              <a:gd name="connsiteY24" fmla="*/ 1097857 h 4334651"/>
              <a:gd name="connsiteX25" fmla="*/ 3243390 w 4334651"/>
              <a:gd name="connsiteY25" fmla="*/ 1097857 h 43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4651" h="4334651">
                <a:moveTo>
                  <a:pt x="3243390" y="1097857"/>
                </a:moveTo>
                <a:lnTo>
                  <a:pt x="3882897" y="905121"/>
                </a:lnTo>
                <a:lnTo>
                  <a:pt x="4118212" y="1312699"/>
                </a:lnTo>
                <a:lnTo>
                  <a:pt x="3631544" y="1770161"/>
                </a:lnTo>
                <a:cubicBezTo>
                  <a:pt x="3702089" y="2030239"/>
                  <a:pt x="3702089" y="2304413"/>
                  <a:pt x="3631544" y="2564490"/>
                </a:cubicBezTo>
                <a:lnTo>
                  <a:pt x="4118212" y="3021952"/>
                </a:lnTo>
                <a:lnTo>
                  <a:pt x="3882897" y="3429530"/>
                </a:lnTo>
                <a:lnTo>
                  <a:pt x="3243390" y="3236794"/>
                </a:lnTo>
                <a:cubicBezTo>
                  <a:pt x="3053429" y="3427927"/>
                  <a:pt x="2815987" y="3565014"/>
                  <a:pt x="2555481" y="3633959"/>
                </a:cubicBezTo>
                <a:lnTo>
                  <a:pt x="2402641" y="4284156"/>
                </a:lnTo>
                <a:lnTo>
                  <a:pt x="1932010" y="4284156"/>
                </a:lnTo>
                <a:lnTo>
                  <a:pt x="1779171" y="3633959"/>
                </a:lnTo>
                <a:cubicBezTo>
                  <a:pt x="1518665" y="3565014"/>
                  <a:pt x="1281223" y="3427927"/>
                  <a:pt x="1091262" y="3236794"/>
                </a:cubicBezTo>
                <a:lnTo>
                  <a:pt x="451754" y="3429530"/>
                </a:lnTo>
                <a:lnTo>
                  <a:pt x="216439" y="3021952"/>
                </a:lnTo>
                <a:lnTo>
                  <a:pt x="703107" y="2564490"/>
                </a:lnTo>
                <a:cubicBezTo>
                  <a:pt x="632562" y="2304412"/>
                  <a:pt x="632562" y="2030238"/>
                  <a:pt x="703107" y="1770161"/>
                </a:cubicBezTo>
                <a:lnTo>
                  <a:pt x="216439" y="1312699"/>
                </a:lnTo>
                <a:lnTo>
                  <a:pt x="451754" y="905121"/>
                </a:lnTo>
                <a:lnTo>
                  <a:pt x="1091261" y="1097857"/>
                </a:lnTo>
                <a:cubicBezTo>
                  <a:pt x="1281222" y="906724"/>
                  <a:pt x="1518664" y="769637"/>
                  <a:pt x="1779170" y="700692"/>
                </a:cubicBezTo>
                <a:lnTo>
                  <a:pt x="1932010" y="50495"/>
                </a:lnTo>
                <a:lnTo>
                  <a:pt x="2402641" y="50495"/>
                </a:lnTo>
                <a:lnTo>
                  <a:pt x="2555480" y="700692"/>
                </a:lnTo>
                <a:cubicBezTo>
                  <a:pt x="2815986" y="769637"/>
                  <a:pt x="3053428" y="906724"/>
                  <a:pt x="3243389" y="1097857"/>
                </a:cubicBezTo>
                <a:lnTo>
                  <a:pt x="3243390" y="109785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20000"/>
            </a:schemeClr>
          </a:fillRef>
          <a:effectRef idx="2">
            <a:schemeClr val="accent3">
              <a:alpha val="90000"/>
              <a:hueOff val="0"/>
              <a:satOff val="0"/>
              <a:lumOff val="0"/>
              <a:alphaOff val="-20000"/>
            </a:schemeClr>
          </a:effectRef>
          <a:fontRef idx="minor">
            <a:schemeClr val="lt1"/>
          </a:fontRef>
        </p:style>
        <p:txBody>
          <a:bodyPr spcFirstLastPara="0" vert="horz" wrap="square" lIns="1173811" tIns="1180407" rIns="1173811" bIns="1180407" numCol="1" spcCol="1270" anchor="ctr" anchorCtr="0">
            <a:noAutofit/>
          </a:bodyPr>
          <a:lstStyle/>
          <a:p>
            <a:pPr marL="0" lvl="0" indent="0" algn="ctr" defTabSz="2889250">
              <a:lnSpc>
                <a:spcPct val="90000"/>
              </a:lnSpc>
              <a:spcBef>
                <a:spcPct val="0"/>
              </a:spcBef>
              <a:spcAft>
                <a:spcPct val="35000"/>
              </a:spcAft>
              <a:buNone/>
            </a:pPr>
            <a:r>
              <a:rPr lang="en-US" sz="2400" kern="1200" dirty="0">
                <a:solidFill>
                  <a:schemeClr val="tx1"/>
                </a:solidFill>
                <a:latin typeface="Cambria Math" panose="02040503050406030204" pitchFamily="18" charset="0"/>
                <a:ea typeface="Cambria Math" panose="02040503050406030204" pitchFamily="18" charset="0"/>
              </a:rPr>
              <a:t>Smooth Oil Flowability at low temperatures</a:t>
            </a:r>
          </a:p>
        </p:txBody>
      </p:sp>
      <p:sp>
        <p:nvSpPr>
          <p:cNvPr id="19" name="Freeform: Shape 18">
            <a:extLst>
              <a:ext uri="{FF2B5EF4-FFF2-40B4-BE49-F238E27FC236}">
                <a16:creationId xmlns:a16="http://schemas.microsoft.com/office/drawing/2014/main" id="{31F1701D-55BB-4880-B577-32A3DA54B92D}"/>
              </a:ext>
            </a:extLst>
          </p:cNvPr>
          <p:cNvSpPr/>
          <p:nvPr/>
        </p:nvSpPr>
        <p:spPr>
          <a:xfrm rot="21264901">
            <a:off x="9303906" y="3258640"/>
            <a:ext cx="5201581" cy="5201581"/>
          </a:xfrm>
          <a:custGeom>
            <a:avLst/>
            <a:gdLst>
              <a:gd name="connsiteX0" fmla="*/ 3177860 w 4247073"/>
              <a:gd name="connsiteY0" fmla="*/ 1075676 h 4247073"/>
              <a:gd name="connsiteX1" fmla="*/ 3804446 w 4247073"/>
              <a:gd name="connsiteY1" fmla="*/ 886834 h 4247073"/>
              <a:gd name="connsiteX2" fmla="*/ 4035007 w 4247073"/>
              <a:gd name="connsiteY2" fmla="*/ 1286177 h 4247073"/>
              <a:gd name="connsiteX3" fmla="*/ 3558172 w 4247073"/>
              <a:gd name="connsiteY3" fmla="*/ 1734396 h 4247073"/>
              <a:gd name="connsiteX4" fmla="*/ 3558172 w 4247073"/>
              <a:gd name="connsiteY4" fmla="*/ 2512677 h 4247073"/>
              <a:gd name="connsiteX5" fmla="*/ 4035007 w 4247073"/>
              <a:gd name="connsiteY5" fmla="*/ 2960896 h 4247073"/>
              <a:gd name="connsiteX6" fmla="*/ 3804446 w 4247073"/>
              <a:gd name="connsiteY6" fmla="*/ 3360239 h 4247073"/>
              <a:gd name="connsiteX7" fmla="*/ 3177860 w 4247073"/>
              <a:gd name="connsiteY7" fmla="*/ 3171397 h 4247073"/>
              <a:gd name="connsiteX8" fmla="*/ 2503849 w 4247073"/>
              <a:gd name="connsiteY8" fmla="*/ 3560537 h 4247073"/>
              <a:gd name="connsiteX9" fmla="*/ 2354097 w 4247073"/>
              <a:gd name="connsiteY9" fmla="*/ 4197598 h 4247073"/>
              <a:gd name="connsiteX10" fmla="*/ 1892976 w 4247073"/>
              <a:gd name="connsiteY10" fmla="*/ 4197598 h 4247073"/>
              <a:gd name="connsiteX11" fmla="*/ 1743224 w 4247073"/>
              <a:gd name="connsiteY11" fmla="*/ 3560538 h 4247073"/>
              <a:gd name="connsiteX12" fmla="*/ 1069213 w 4247073"/>
              <a:gd name="connsiteY12" fmla="*/ 3171398 h 4247073"/>
              <a:gd name="connsiteX13" fmla="*/ 442627 w 4247073"/>
              <a:gd name="connsiteY13" fmla="*/ 3360239 h 4247073"/>
              <a:gd name="connsiteX14" fmla="*/ 212066 w 4247073"/>
              <a:gd name="connsiteY14" fmla="*/ 2960896 h 4247073"/>
              <a:gd name="connsiteX15" fmla="*/ 688901 w 4247073"/>
              <a:gd name="connsiteY15" fmla="*/ 2512677 h 4247073"/>
              <a:gd name="connsiteX16" fmla="*/ 688901 w 4247073"/>
              <a:gd name="connsiteY16" fmla="*/ 1734396 h 4247073"/>
              <a:gd name="connsiteX17" fmla="*/ 212066 w 4247073"/>
              <a:gd name="connsiteY17" fmla="*/ 1286177 h 4247073"/>
              <a:gd name="connsiteX18" fmla="*/ 442627 w 4247073"/>
              <a:gd name="connsiteY18" fmla="*/ 886834 h 4247073"/>
              <a:gd name="connsiteX19" fmla="*/ 1069213 w 4247073"/>
              <a:gd name="connsiteY19" fmla="*/ 1075676 h 4247073"/>
              <a:gd name="connsiteX20" fmla="*/ 1743224 w 4247073"/>
              <a:gd name="connsiteY20" fmla="*/ 686536 h 4247073"/>
              <a:gd name="connsiteX21" fmla="*/ 1892976 w 4247073"/>
              <a:gd name="connsiteY21" fmla="*/ 49475 h 4247073"/>
              <a:gd name="connsiteX22" fmla="*/ 2354097 w 4247073"/>
              <a:gd name="connsiteY22" fmla="*/ 49475 h 4247073"/>
              <a:gd name="connsiteX23" fmla="*/ 2503849 w 4247073"/>
              <a:gd name="connsiteY23" fmla="*/ 686535 h 4247073"/>
              <a:gd name="connsiteX24" fmla="*/ 3177860 w 4247073"/>
              <a:gd name="connsiteY24" fmla="*/ 1075675 h 4247073"/>
              <a:gd name="connsiteX25" fmla="*/ 3177860 w 4247073"/>
              <a:gd name="connsiteY25" fmla="*/ 1075676 h 424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47073" h="4247073">
                <a:moveTo>
                  <a:pt x="2733616" y="1074310"/>
                </a:moveTo>
                <a:lnTo>
                  <a:pt x="3187882" y="792962"/>
                </a:lnTo>
                <a:lnTo>
                  <a:pt x="3454111" y="1059191"/>
                </a:lnTo>
                <a:lnTo>
                  <a:pt x="3172763" y="1513457"/>
                </a:lnTo>
                <a:cubicBezTo>
                  <a:pt x="3281126" y="1699823"/>
                  <a:pt x="3337896" y="1911688"/>
                  <a:pt x="3337233" y="2127268"/>
                </a:cubicBezTo>
                <a:lnTo>
                  <a:pt x="3808021" y="2380000"/>
                </a:lnTo>
                <a:lnTo>
                  <a:pt x="3710574" y="2743675"/>
                </a:lnTo>
                <a:lnTo>
                  <a:pt x="3176494" y="2727153"/>
                </a:lnTo>
                <a:cubicBezTo>
                  <a:pt x="3069279" y="2914182"/>
                  <a:pt x="2914182" y="3069278"/>
                  <a:pt x="2727153" y="3176494"/>
                </a:cubicBezTo>
                <a:lnTo>
                  <a:pt x="2743675" y="3710574"/>
                </a:lnTo>
                <a:lnTo>
                  <a:pt x="2380000" y="3808020"/>
                </a:lnTo>
                <a:lnTo>
                  <a:pt x="2127268" y="3337233"/>
                </a:lnTo>
                <a:cubicBezTo>
                  <a:pt x="1911688" y="3337896"/>
                  <a:pt x="1699823" y="3281127"/>
                  <a:pt x="1513457" y="3172764"/>
                </a:cubicBezTo>
                <a:lnTo>
                  <a:pt x="1059191" y="3454111"/>
                </a:lnTo>
                <a:lnTo>
                  <a:pt x="792962" y="3187882"/>
                </a:lnTo>
                <a:lnTo>
                  <a:pt x="1074310" y="2733616"/>
                </a:lnTo>
                <a:cubicBezTo>
                  <a:pt x="965947" y="2547250"/>
                  <a:pt x="909177" y="2335385"/>
                  <a:pt x="909840" y="2119805"/>
                </a:cubicBezTo>
                <a:lnTo>
                  <a:pt x="439052" y="1867073"/>
                </a:lnTo>
                <a:lnTo>
                  <a:pt x="536499" y="1503398"/>
                </a:lnTo>
                <a:lnTo>
                  <a:pt x="1070579" y="1519920"/>
                </a:lnTo>
                <a:cubicBezTo>
                  <a:pt x="1177794" y="1332891"/>
                  <a:pt x="1332891" y="1177795"/>
                  <a:pt x="1519920" y="1070579"/>
                </a:cubicBezTo>
                <a:lnTo>
                  <a:pt x="1503398" y="536499"/>
                </a:lnTo>
                <a:lnTo>
                  <a:pt x="1867073" y="439053"/>
                </a:lnTo>
                <a:lnTo>
                  <a:pt x="2119805" y="909840"/>
                </a:lnTo>
                <a:cubicBezTo>
                  <a:pt x="2335385" y="909177"/>
                  <a:pt x="2547250" y="965946"/>
                  <a:pt x="2733616" y="1074309"/>
                </a:cubicBezTo>
                <a:lnTo>
                  <a:pt x="2733616" y="107431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40000"/>
            </a:schemeClr>
          </a:fillRef>
          <a:effectRef idx="2">
            <a:schemeClr val="accent3">
              <a:alpha val="90000"/>
              <a:hueOff val="0"/>
              <a:satOff val="0"/>
              <a:lumOff val="0"/>
              <a:alphaOff val="-40000"/>
            </a:schemeClr>
          </a:effectRef>
          <a:fontRef idx="minor">
            <a:schemeClr val="lt1"/>
          </a:fontRef>
        </p:style>
        <p:txBody>
          <a:bodyPr spcFirstLastPara="0" vert="horz" wrap="square" lIns="1491312" tIns="1491312" rIns="1491311" bIns="1491311" numCol="1" spcCol="1270" anchor="ctr" anchorCtr="0">
            <a:noAutofit/>
          </a:bodyPr>
          <a:lstStyle/>
          <a:p>
            <a:pPr marL="0" lvl="0" indent="0" algn="ctr" defTabSz="2889250">
              <a:lnSpc>
                <a:spcPct val="90000"/>
              </a:lnSpc>
              <a:spcBef>
                <a:spcPct val="0"/>
              </a:spcBef>
              <a:spcAft>
                <a:spcPct val="35000"/>
              </a:spcAft>
              <a:buNone/>
            </a:pPr>
            <a:r>
              <a:rPr lang="en-US" sz="2800" kern="1200" dirty="0">
                <a:solidFill>
                  <a:schemeClr val="tx1"/>
                </a:solidFill>
                <a:latin typeface="Cambria Math" panose="02040503050406030204" pitchFamily="18" charset="0"/>
                <a:ea typeface="Cambria Math" panose="02040503050406030204" pitchFamily="18" charset="0"/>
              </a:rPr>
              <a:t>Maintains viscosity at elevated temperatures</a:t>
            </a:r>
          </a:p>
        </p:txBody>
      </p:sp>
      <p:sp>
        <p:nvSpPr>
          <p:cNvPr id="32" name="Freeform: Shape 31">
            <a:extLst>
              <a:ext uri="{FF2B5EF4-FFF2-40B4-BE49-F238E27FC236}">
                <a16:creationId xmlns:a16="http://schemas.microsoft.com/office/drawing/2014/main" id="{4CAED1F7-5C2D-414A-A578-2DADF937C028}"/>
              </a:ext>
            </a:extLst>
          </p:cNvPr>
          <p:cNvSpPr/>
          <p:nvPr/>
        </p:nvSpPr>
        <p:spPr>
          <a:xfrm rot="21123255">
            <a:off x="17827171" y="2357504"/>
            <a:ext cx="5960145" cy="5960145"/>
          </a:xfrm>
          <a:custGeom>
            <a:avLst/>
            <a:gdLst>
              <a:gd name="connsiteX0" fmla="*/ 4230536 w 5960145"/>
              <a:gd name="connsiteY0" fmla="*/ 950276 h 5960145"/>
              <a:gd name="connsiteX1" fmla="*/ 4694141 w 5960145"/>
              <a:gd name="connsiteY1" fmla="*/ 561245 h 5960145"/>
              <a:gd name="connsiteX2" fmla="*/ 5064508 w 5960145"/>
              <a:gd name="connsiteY2" fmla="*/ 872019 h 5960145"/>
              <a:gd name="connsiteX3" fmla="*/ 4761891 w 5960145"/>
              <a:gd name="connsiteY3" fmla="*/ 1396136 h 5960145"/>
              <a:gd name="connsiteX4" fmla="*/ 5242712 w 5960145"/>
              <a:gd name="connsiteY4" fmla="*/ 2228941 h 5960145"/>
              <a:gd name="connsiteX5" fmla="*/ 5847917 w 5960145"/>
              <a:gd name="connsiteY5" fmla="*/ 2228925 h 5960145"/>
              <a:gd name="connsiteX6" fmla="*/ 5931873 w 5960145"/>
              <a:gd name="connsiteY6" fmla="*/ 2705059 h 5960145"/>
              <a:gd name="connsiteX7" fmla="*/ 5363160 w 5960145"/>
              <a:gd name="connsiteY7" fmla="*/ 2912037 h 5960145"/>
              <a:gd name="connsiteX8" fmla="*/ 5196173 w 5960145"/>
              <a:gd name="connsiteY8" fmla="*/ 3859069 h 5960145"/>
              <a:gd name="connsiteX9" fmla="*/ 5659797 w 5960145"/>
              <a:gd name="connsiteY9" fmla="*/ 4248076 h 5960145"/>
              <a:gd name="connsiteX10" fmla="*/ 5418058 w 5960145"/>
              <a:gd name="connsiteY10" fmla="*/ 4666781 h 5960145"/>
              <a:gd name="connsiteX11" fmla="*/ 4849355 w 5960145"/>
              <a:gd name="connsiteY11" fmla="*/ 4459773 h 5960145"/>
              <a:gd name="connsiteX12" fmla="*/ 4112695 w 5960145"/>
              <a:gd name="connsiteY12" fmla="*/ 5077904 h 5960145"/>
              <a:gd name="connsiteX13" fmla="*/ 4217804 w 5960145"/>
              <a:gd name="connsiteY13" fmla="*/ 5673913 h 5960145"/>
              <a:gd name="connsiteX14" fmla="*/ 3763482 w 5960145"/>
              <a:gd name="connsiteY14" fmla="*/ 5839273 h 5960145"/>
              <a:gd name="connsiteX15" fmla="*/ 3460893 w 5960145"/>
              <a:gd name="connsiteY15" fmla="*/ 5315141 h 5960145"/>
              <a:gd name="connsiteX16" fmla="*/ 2499252 w 5960145"/>
              <a:gd name="connsiteY16" fmla="*/ 5315141 h 5960145"/>
              <a:gd name="connsiteX17" fmla="*/ 2196663 w 5960145"/>
              <a:gd name="connsiteY17" fmla="*/ 5839273 h 5960145"/>
              <a:gd name="connsiteX18" fmla="*/ 1742341 w 5960145"/>
              <a:gd name="connsiteY18" fmla="*/ 5673913 h 5960145"/>
              <a:gd name="connsiteX19" fmla="*/ 1847449 w 5960145"/>
              <a:gd name="connsiteY19" fmla="*/ 5077904 h 5960145"/>
              <a:gd name="connsiteX20" fmla="*/ 1110789 w 5960145"/>
              <a:gd name="connsiteY20" fmla="*/ 4459773 h 5960145"/>
              <a:gd name="connsiteX21" fmla="*/ 542087 w 5960145"/>
              <a:gd name="connsiteY21" fmla="*/ 4666781 h 5960145"/>
              <a:gd name="connsiteX22" fmla="*/ 300348 w 5960145"/>
              <a:gd name="connsiteY22" fmla="*/ 4248076 h 5960145"/>
              <a:gd name="connsiteX23" fmla="*/ 763973 w 5960145"/>
              <a:gd name="connsiteY23" fmla="*/ 3859069 h 5960145"/>
              <a:gd name="connsiteX24" fmla="*/ 596986 w 5960145"/>
              <a:gd name="connsiteY24" fmla="*/ 2912038 h 5960145"/>
              <a:gd name="connsiteX25" fmla="*/ 28272 w 5960145"/>
              <a:gd name="connsiteY25" fmla="*/ 2705059 h 5960145"/>
              <a:gd name="connsiteX26" fmla="*/ 112228 w 5960145"/>
              <a:gd name="connsiteY26" fmla="*/ 2228925 h 5960145"/>
              <a:gd name="connsiteX27" fmla="*/ 717434 w 5960145"/>
              <a:gd name="connsiteY27" fmla="*/ 2228941 h 5960145"/>
              <a:gd name="connsiteX28" fmla="*/ 1198254 w 5960145"/>
              <a:gd name="connsiteY28" fmla="*/ 1396135 h 5960145"/>
              <a:gd name="connsiteX29" fmla="*/ 895637 w 5960145"/>
              <a:gd name="connsiteY29" fmla="*/ 872019 h 5960145"/>
              <a:gd name="connsiteX30" fmla="*/ 1266004 w 5960145"/>
              <a:gd name="connsiteY30" fmla="*/ 561245 h 5960145"/>
              <a:gd name="connsiteX31" fmla="*/ 1729609 w 5960145"/>
              <a:gd name="connsiteY31" fmla="*/ 950276 h 5960145"/>
              <a:gd name="connsiteX32" fmla="*/ 2633256 w 5960145"/>
              <a:gd name="connsiteY32" fmla="*/ 621375 h 5960145"/>
              <a:gd name="connsiteX33" fmla="*/ 2738333 w 5960145"/>
              <a:gd name="connsiteY33" fmla="*/ 25361 h 5960145"/>
              <a:gd name="connsiteX34" fmla="*/ 3221812 w 5960145"/>
              <a:gd name="connsiteY34" fmla="*/ 25361 h 5960145"/>
              <a:gd name="connsiteX35" fmla="*/ 3326889 w 5960145"/>
              <a:gd name="connsiteY35" fmla="*/ 621376 h 5960145"/>
              <a:gd name="connsiteX36" fmla="*/ 4230536 w 5960145"/>
              <a:gd name="connsiteY36" fmla="*/ 950276 h 59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0145" h="5960145">
                <a:moveTo>
                  <a:pt x="4230536" y="950276"/>
                </a:moveTo>
                <a:lnTo>
                  <a:pt x="4694141" y="561245"/>
                </a:lnTo>
                <a:lnTo>
                  <a:pt x="5064508" y="872019"/>
                </a:lnTo>
                <a:lnTo>
                  <a:pt x="4761891" y="1396136"/>
                </a:lnTo>
                <a:cubicBezTo>
                  <a:pt x="4977069" y="1638196"/>
                  <a:pt x="5140670" y="1921562"/>
                  <a:pt x="5242712" y="2228941"/>
                </a:cubicBezTo>
                <a:lnTo>
                  <a:pt x="5847917" y="2228925"/>
                </a:lnTo>
                <a:lnTo>
                  <a:pt x="5931873" y="2705059"/>
                </a:lnTo>
                <a:lnTo>
                  <a:pt x="5363160" y="2912037"/>
                </a:lnTo>
                <a:cubicBezTo>
                  <a:pt x="5372403" y="3235780"/>
                  <a:pt x="5315585" y="3558011"/>
                  <a:pt x="5196173" y="3859069"/>
                </a:cubicBezTo>
                <a:lnTo>
                  <a:pt x="5659797" y="4248076"/>
                </a:lnTo>
                <a:lnTo>
                  <a:pt x="5418058" y="4666781"/>
                </a:lnTo>
                <a:lnTo>
                  <a:pt x="4849355" y="4459773"/>
                </a:lnTo>
                <a:cubicBezTo>
                  <a:pt x="4648337" y="4713715"/>
                  <a:pt x="4397686" y="4924037"/>
                  <a:pt x="4112695" y="5077904"/>
                </a:cubicBezTo>
                <a:lnTo>
                  <a:pt x="4217804" y="5673913"/>
                </a:lnTo>
                <a:lnTo>
                  <a:pt x="3763482" y="5839273"/>
                </a:lnTo>
                <a:lnTo>
                  <a:pt x="3460893" y="5315141"/>
                </a:lnTo>
                <a:cubicBezTo>
                  <a:pt x="3143674" y="5380461"/>
                  <a:pt x="2816471" y="5380461"/>
                  <a:pt x="2499252" y="5315141"/>
                </a:cubicBezTo>
                <a:lnTo>
                  <a:pt x="2196663" y="5839273"/>
                </a:lnTo>
                <a:lnTo>
                  <a:pt x="1742341" y="5673913"/>
                </a:lnTo>
                <a:lnTo>
                  <a:pt x="1847449" y="5077904"/>
                </a:lnTo>
                <a:cubicBezTo>
                  <a:pt x="1562458" y="4924037"/>
                  <a:pt x="1311807" y="4713716"/>
                  <a:pt x="1110789" y="4459773"/>
                </a:cubicBezTo>
                <a:lnTo>
                  <a:pt x="542087" y="4666781"/>
                </a:lnTo>
                <a:lnTo>
                  <a:pt x="300348" y="4248076"/>
                </a:lnTo>
                <a:lnTo>
                  <a:pt x="763973" y="3859069"/>
                </a:lnTo>
                <a:cubicBezTo>
                  <a:pt x="644561" y="3558012"/>
                  <a:pt x="587743" y="3235780"/>
                  <a:pt x="596986" y="2912038"/>
                </a:cubicBezTo>
                <a:lnTo>
                  <a:pt x="28272" y="2705059"/>
                </a:lnTo>
                <a:lnTo>
                  <a:pt x="112228" y="2228925"/>
                </a:lnTo>
                <a:lnTo>
                  <a:pt x="717434" y="2228941"/>
                </a:lnTo>
                <a:cubicBezTo>
                  <a:pt x="819475" y="1921561"/>
                  <a:pt x="983076" y="1638196"/>
                  <a:pt x="1198254" y="1396135"/>
                </a:cubicBezTo>
                <a:lnTo>
                  <a:pt x="895637" y="872019"/>
                </a:lnTo>
                <a:lnTo>
                  <a:pt x="1266004" y="561245"/>
                </a:lnTo>
                <a:lnTo>
                  <a:pt x="1729609" y="950276"/>
                </a:lnTo>
                <a:cubicBezTo>
                  <a:pt x="2005357" y="780400"/>
                  <a:pt x="2312827" y="668490"/>
                  <a:pt x="2633256" y="621375"/>
                </a:cubicBezTo>
                <a:lnTo>
                  <a:pt x="2738333" y="25361"/>
                </a:lnTo>
                <a:lnTo>
                  <a:pt x="3221812" y="25361"/>
                </a:lnTo>
                <a:lnTo>
                  <a:pt x="3326889" y="621376"/>
                </a:lnTo>
                <a:cubicBezTo>
                  <a:pt x="3647318" y="668491"/>
                  <a:pt x="3954788" y="780401"/>
                  <a:pt x="4230536" y="9502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804" tIns="1478686" rIns="1280804" bIns="1582922" numCol="1" spcCol="1270" anchor="ctr" anchorCtr="0">
            <a:noAutofit/>
          </a:bodyPr>
          <a:lstStyle/>
          <a:p>
            <a:pPr marL="0" lvl="0" indent="0" algn="ctr" defTabSz="2889250">
              <a:lnSpc>
                <a:spcPct val="90000"/>
              </a:lnSpc>
              <a:spcBef>
                <a:spcPct val="0"/>
              </a:spcBef>
              <a:spcAft>
                <a:spcPct val="35000"/>
              </a:spcAft>
              <a:buNone/>
            </a:pPr>
            <a:r>
              <a:rPr lang="en-US" sz="4400" kern="1200" dirty="0">
                <a:solidFill>
                  <a:schemeClr val="tx1"/>
                </a:solidFill>
                <a:latin typeface="Cambria Math" panose="02040503050406030204" pitchFamily="18" charset="0"/>
                <a:ea typeface="Cambria Math" panose="02040503050406030204" pitchFamily="18" charset="0"/>
              </a:rPr>
              <a:t>Reduces maintenance cost and increases bearing and gear service life</a:t>
            </a:r>
          </a:p>
        </p:txBody>
      </p:sp>
      <p:sp>
        <p:nvSpPr>
          <p:cNvPr id="33" name="Freeform: Shape 32">
            <a:extLst>
              <a:ext uri="{FF2B5EF4-FFF2-40B4-BE49-F238E27FC236}">
                <a16:creationId xmlns:a16="http://schemas.microsoft.com/office/drawing/2014/main" id="{22FD2CCC-E443-4EAD-806F-4428A3BC7783}"/>
              </a:ext>
            </a:extLst>
          </p:cNvPr>
          <p:cNvSpPr/>
          <p:nvPr/>
        </p:nvSpPr>
        <p:spPr>
          <a:xfrm rot="462255">
            <a:off x="14018693" y="972704"/>
            <a:ext cx="5201581" cy="5201581"/>
          </a:xfrm>
          <a:custGeom>
            <a:avLst/>
            <a:gdLst>
              <a:gd name="connsiteX0" fmla="*/ 3177860 w 4247073"/>
              <a:gd name="connsiteY0" fmla="*/ 1075676 h 4247073"/>
              <a:gd name="connsiteX1" fmla="*/ 3804446 w 4247073"/>
              <a:gd name="connsiteY1" fmla="*/ 886834 h 4247073"/>
              <a:gd name="connsiteX2" fmla="*/ 4035007 w 4247073"/>
              <a:gd name="connsiteY2" fmla="*/ 1286177 h 4247073"/>
              <a:gd name="connsiteX3" fmla="*/ 3558172 w 4247073"/>
              <a:gd name="connsiteY3" fmla="*/ 1734396 h 4247073"/>
              <a:gd name="connsiteX4" fmla="*/ 3558172 w 4247073"/>
              <a:gd name="connsiteY4" fmla="*/ 2512677 h 4247073"/>
              <a:gd name="connsiteX5" fmla="*/ 4035007 w 4247073"/>
              <a:gd name="connsiteY5" fmla="*/ 2960896 h 4247073"/>
              <a:gd name="connsiteX6" fmla="*/ 3804446 w 4247073"/>
              <a:gd name="connsiteY6" fmla="*/ 3360239 h 4247073"/>
              <a:gd name="connsiteX7" fmla="*/ 3177860 w 4247073"/>
              <a:gd name="connsiteY7" fmla="*/ 3171397 h 4247073"/>
              <a:gd name="connsiteX8" fmla="*/ 2503849 w 4247073"/>
              <a:gd name="connsiteY8" fmla="*/ 3560537 h 4247073"/>
              <a:gd name="connsiteX9" fmla="*/ 2354097 w 4247073"/>
              <a:gd name="connsiteY9" fmla="*/ 4197598 h 4247073"/>
              <a:gd name="connsiteX10" fmla="*/ 1892976 w 4247073"/>
              <a:gd name="connsiteY10" fmla="*/ 4197598 h 4247073"/>
              <a:gd name="connsiteX11" fmla="*/ 1743224 w 4247073"/>
              <a:gd name="connsiteY11" fmla="*/ 3560538 h 4247073"/>
              <a:gd name="connsiteX12" fmla="*/ 1069213 w 4247073"/>
              <a:gd name="connsiteY12" fmla="*/ 3171398 h 4247073"/>
              <a:gd name="connsiteX13" fmla="*/ 442627 w 4247073"/>
              <a:gd name="connsiteY13" fmla="*/ 3360239 h 4247073"/>
              <a:gd name="connsiteX14" fmla="*/ 212066 w 4247073"/>
              <a:gd name="connsiteY14" fmla="*/ 2960896 h 4247073"/>
              <a:gd name="connsiteX15" fmla="*/ 688901 w 4247073"/>
              <a:gd name="connsiteY15" fmla="*/ 2512677 h 4247073"/>
              <a:gd name="connsiteX16" fmla="*/ 688901 w 4247073"/>
              <a:gd name="connsiteY16" fmla="*/ 1734396 h 4247073"/>
              <a:gd name="connsiteX17" fmla="*/ 212066 w 4247073"/>
              <a:gd name="connsiteY17" fmla="*/ 1286177 h 4247073"/>
              <a:gd name="connsiteX18" fmla="*/ 442627 w 4247073"/>
              <a:gd name="connsiteY18" fmla="*/ 886834 h 4247073"/>
              <a:gd name="connsiteX19" fmla="*/ 1069213 w 4247073"/>
              <a:gd name="connsiteY19" fmla="*/ 1075676 h 4247073"/>
              <a:gd name="connsiteX20" fmla="*/ 1743224 w 4247073"/>
              <a:gd name="connsiteY20" fmla="*/ 686536 h 4247073"/>
              <a:gd name="connsiteX21" fmla="*/ 1892976 w 4247073"/>
              <a:gd name="connsiteY21" fmla="*/ 49475 h 4247073"/>
              <a:gd name="connsiteX22" fmla="*/ 2354097 w 4247073"/>
              <a:gd name="connsiteY22" fmla="*/ 49475 h 4247073"/>
              <a:gd name="connsiteX23" fmla="*/ 2503849 w 4247073"/>
              <a:gd name="connsiteY23" fmla="*/ 686535 h 4247073"/>
              <a:gd name="connsiteX24" fmla="*/ 3177860 w 4247073"/>
              <a:gd name="connsiteY24" fmla="*/ 1075675 h 4247073"/>
              <a:gd name="connsiteX25" fmla="*/ 3177860 w 4247073"/>
              <a:gd name="connsiteY25" fmla="*/ 1075676 h 424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47073" h="4247073">
                <a:moveTo>
                  <a:pt x="2733616" y="1074310"/>
                </a:moveTo>
                <a:lnTo>
                  <a:pt x="3187882" y="792962"/>
                </a:lnTo>
                <a:lnTo>
                  <a:pt x="3454111" y="1059191"/>
                </a:lnTo>
                <a:lnTo>
                  <a:pt x="3172763" y="1513457"/>
                </a:lnTo>
                <a:cubicBezTo>
                  <a:pt x="3281126" y="1699823"/>
                  <a:pt x="3337896" y="1911688"/>
                  <a:pt x="3337233" y="2127268"/>
                </a:cubicBezTo>
                <a:lnTo>
                  <a:pt x="3808021" y="2380000"/>
                </a:lnTo>
                <a:lnTo>
                  <a:pt x="3710574" y="2743675"/>
                </a:lnTo>
                <a:lnTo>
                  <a:pt x="3176494" y="2727153"/>
                </a:lnTo>
                <a:cubicBezTo>
                  <a:pt x="3069279" y="2914182"/>
                  <a:pt x="2914182" y="3069278"/>
                  <a:pt x="2727153" y="3176494"/>
                </a:cubicBezTo>
                <a:lnTo>
                  <a:pt x="2743675" y="3710574"/>
                </a:lnTo>
                <a:lnTo>
                  <a:pt x="2380000" y="3808020"/>
                </a:lnTo>
                <a:lnTo>
                  <a:pt x="2127268" y="3337233"/>
                </a:lnTo>
                <a:cubicBezTo>
                  <a:pt x="1911688" y="3337896"/>
                  <a:pt x="1699823" y="3281127"/>
                  <a:pt x="1513457" y="3172764"/>
                </a:cubicBezTo>
                <a:lnTo>
                  <a:pt x="1059191" y="3454111"/>
                </a:lnTo>
                <a:lnTo>
                  <a:pt x="792962" y="3187882"/>
                </a:lnTo>
                <a:lnTo>
                  <a:pt x="1074310" y="2733616"/>
                </a:lnTo>
                <a:cubicBezTo>
                  <a:pt x="965947" y="2547250"/>
                  <a:pt x="909177" y="2335385"/>
                  <a:pt x="909840" y="2119805"/>
                </a:cubicBezTo>
                <a:lnTo>
                  <a:pt x="439052" y="1867073"/>
                </a:lnTo>
                <a:lnTo>
                  <a:pt x="536499" y="1503398"/>
                </a:lnTo>
                <a:lnTo>
                  <a:pt x="1070579" y="1519920"/>
                </a:lnTo>
                <a:cubicBezTo>
                  <a:pt x="1177794" y="1332891"/>
                  <a:pt x="1332891" y="1177795"/>
                  <a:pt x="1519920" y="1070579"/>
                </a:cubicBezTo>
                <a:lnTo>
                  <a:pt x="1503398" y="536499"/>
                </a:lnTo>
                <a:lnTo>
                  <a:pt x="1867073" y="439053"/>
                </a:lnTo>
                <a:lnTo>
                  <a:pt x="2119805" y="909840"/>
                </a:lnTo>
                <a:cubicBezTo>
                  <a:pt x="2335385" y="909177"/>
                  <a:pt x="2547250" y="965946"/>
                  <a:pt x="2733616" y="1074309"/>
                </a:cubicBezTo>
                <a:lnTo>
                  <a:pt x="2733616" y="107431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40000"/>
            </a:schemeClr>
          </a:fillRef>
          <a:effectRef idx="2">
            <a:schemeClr val="accent3">
              <a:alpha val="90000"/>
              <a:hueOff val="0"/>
              <a:satOff val="0"/>
              <a:lumOff val="0"/>
              <a:alphaOff val="-40000"/>
            </a:schemeClr>
          </a:effectRef>
          <a:fontRef idx="minor">
            <a:schemeClr val="lt1"/>
          </a:fontRef>
        </p:style>
        <p:txBody>
          <a:bodyPr spcFirstLastPara="0" vert="horz" wrap="square" lIns="1491312" tIns="1491312" rIns="1491311" bIns="1491311" numCol="1" spcCol="1270" anchor="ctr" anchorCtr="0">
            <a:noAutofit/>
          </a:bodyPr>
          <a:lstStyle/>
          <a:p>
            <a:pPr marL="0" lvl="0" indent="0" algn="ctr" defTabSz="2889250">
              <a:lnSpc>
                <a:spcPct val="90000"/>
              </a:lnSpc>
              <a:spcBef>
                <a:spcPct val="0"/>
              </a:spcBef>
              <a:spcAft>
                <a:spcPct val="35000"/>
              </a:spcAft>
              <a:buNone/>
            </a:pPr>
            <a:r>
              <a:rPr lang="en-US" sz="3600" kern="1200" dirty="0">
                <a:solidFill>
                  <a:schemeClr val="tx1"/>
                </a:solidFill>
                <a:latin typeface="Cambria Math" panose="02040503050406030204" pitchFamily="18" charset="0"/>
                <a:ea typeface="Cambria Math" panose="02040503050406030204" pitchFamily="18" charset="0"/>
              </a:rPr>
              <a:t>Possesses high shear stability</a:t>
            </a:r>
          </a:p>
        </p:txBody>
      </p:sp>
      <p:sp>
        <p:nvSpPr>
          <p:cNvPr id="34" name="Arrow: Circular 33">
            <a:extLst>
              <a:ext uri="{FF2B5EF4-FFF2-40B4-BE49-F238E27FC236}">
                <a16:creationId xmlns:a16="http://schemas.microsoft.com/office/drawing/2014/main" id="{80704B8F-D73B-4A33-8625-9C8CAB3EEE41}"/>
              </a:ext>
            </a:extLst>
          </p:cNvPr>
          <p:cNvSpPr/>
          <p:nvPr/>
        </p:nvSpPr>
        <p:spPr>
          <a:xfrm>
            <a:off x="16912959" y="1568823"/>
            <a:ext cx="7628986" cy="7628986"/>
          </a:xfrm>
          <a:prstGeom prst="circularArrow">
            <a:avLst>
              <a:gd name="adj1" fmla="val 4687"/>
              <a:gd name="adj2" fmla="val 299029"/>
              <a:gd name="adj3" fmla="val 2582165"/>
              <a:gd name="adj4" fmla="val 15725790"/>
              <a:gd name="adj5" fmla="val 546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sp>
    </p:spTree>
    <p:extLst>
      <p:ext uri="{BB962C8B-B14F-4D97-AF65-F5344CB8AC3E}">
        <p14:creationId xmlns:p14="http://schemas.microsoft.com/office/powerpoint/2010/main" val="413473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19"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11</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BBC9A9-3667-42CE-8FAC-063939E0902C}"/>
              </a:ext>
            </a:extLst>
          </p:cNvPr>
          <p:cNvSpPr txBox="1"/>
          <p:nvPr/>
        </p:nvSpPr>
        <p:spPr>
          <a:xfrm>
            <a:off x="466284" y="201730"/>
            <a:ext cx="19617859" cy="1200329"/>
          </a:xfrm>
          <a:prstGeom prst="rect">
            <a:avLst/>
          </a:prstGeom>
          <a:blipFill dpi="0" rotWithShape="1">
            <a:blip r:embed="rId3">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a:t>
            </a:r>
            <a:r>
              <a:rPr lang="en-US" sz="60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Functional Benefits</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20" name="Freeform: Shape 19">
            <a:extLst>
              <a:ext uri="{FF2B5EF4-FFF2-40B4-BE49-F238E27FC236}">
                <a16:creationId xmlns:a16="http://schemas.microsoft.com/office/drawing/2014/main" id="{01C42A7C-1D63-4FBC-82CF-A5B77E5E715E}"/>
              </a:ext>
            </a:extLst>
          </p:cNvPr>
          <p:cNvSpPr/>
          <p:nvPr/>
        </p:nvSpPr>
        <p:spPr>
          <a:xfrm>
            <a:off x="4573926" y="3833864"/>
            <a:ext cx="8007475" cy="7905671"/>
          </a:xfrm>
          <a:custGeom>
            <a:avLst/>
            <a:gdLst>
              <a:gd name="connsiteX0" fmla="*/ 4230536 w 5960145"/>
              <a:gd name="connsiteY0" fmla="*/ 950276 h 5960145"/>
              <a:gd name="connsiteX1" fmla="*/ 4694141 w 5960145"/>
              <a:gd name="connsiteY1" fmla="*/ 561245 h 5960145"/>
              <a:gd name="connsiteX2" fmla="*/ 5064508 w 5960145"/>
              <a:gd name="connsiteY2" fmla="*/ 872019 h 5960145"/>
              <a:gd name="connsiteX3" fmla="*/ 4761891 w 5960145"/>
              <a:gd name="connsiteY3" fmla="*/ 1396136 h 5960145"/>
              <a:gd name="connsiteX4" fmla="*/ 5242712 w 5960145"/>
              <a:gd name="connsiteY4" fmla="*/ 2228941 h 5960145"/>
              <a:gd name="connsiteX5" fmla="*/ 5847917 w 5960145"/>
              <a:gd name="connsiteY5" fmla="*/ 2228925 h 5960145"/>
              <a:gd name="connsiteX6" fmla="*/ 5931873 w 5960145"/>
              <a:gd name="connsiteY6" fmla="*/ 2705059 h 5960145"/>
              <a:gd name="connsiteX7" fmla="*/ 5363160 w 5960145"/>
              <a:gd name="connsiteY7" fmla="*/ 2912037 h 5960145"/>
              <a:gd name="connsiteX8" fmla="*/ 5196173 w 5960145"/>
              <a:gd name="connsiteY8" fmla="*/ 3859069 h 5960145"/>
              <a:gd name="connsiteX9" fmla="*/ 5659797 w 5960145"/>
              <a:gd name="connsiteY9" fmla="*/ 4248076 h 5960145"/>
              <a:gd name="connsiteX10" fmla="*/ 5418058 w 5960145"/>
              <a:gd name="connsiteY10" fmla="*/ 4666781 h 5960145"/>
              <a:gd name="connsiteX11" fmla="*/ 4849355 w 5960145"/>
              <a:gd name="connsiteY11" fmla="*/ 4459773 h 5960145"/>
              <a:gd name="connsiteX12" fmla="*/ 4112695 w 5960145"/>
              <a:gd name="connsiteY12" fmla="*/ 5077904 h 5960145"/>
              <a:gd name="connsiteX13" fmla="*/ 4217804 w 5960145"/>
              <a:gd name="connsiteY13" fmla="*/ 5673913 h 5960145"/>
              <a:gd name="connsiteX14" fmla="*/ 3763482 w 5960145"/>
              <a:gd name="connsiteY14" fmla="*/ 5839273 h 5960145"/>
              <a:gd name="connsiteX15" fmla="*/ 3460893 w 5960145"/>
              <a:gd name="connsiteY15" fmla="*/ 5315141 h 5960145"/>
              <a:gd name="connsiteX16" fmla="*/ 2499252 w 5960145"/>
              <a:gd name="connsiteY16" fmla="*/ 5315141 h 5960145"/>
              <a:gd name="connsiteX17" fmla="*/ 2196663 w 5960145"/>
              <a:gd name="connsiteY17" fmla="*/ 5839273 h 5960145"/>
              <a:gd name="connsiteX18" fmla="*/ 1742341 w 5960145"/>
              <a:gd name="connsiteY18" fmla="*/ 5673913 h 5960145"/>
              <a:gd name="connsiteX19" fmla="*/ 1847449 w 5960145"/>
              <a:gd name="connsiteY19" fmla="*/ 5077904 h 5960145"/>
              <a:gd name="connsiteX20" fmla="*/ 1110789 w 5960145"/>
              <a:gd name="connsiteY20" fmla="*/ 4459773 h 5960145"/>
              <a:gd name="connsiteX21" fmla="*/ 542087 w 5960145"/>
              <a:gd name="connsiteY21" fmla="*/ 4666781 h 5960145"/>
              <a:gd name="connsiteX22" fmla="*/ 300348 w 5960145"/>
              <a:gd name="connsiteY22" fmla="*/ 4248076 h 5960145"/>
              <a:gd name="connsiteX23" fmla="*/ 763973 w 5960145"/>
              <a:gd name="connsiteY23" fmla="*/ 3859069 h 5960145"/>
              <a:gd name="connsiteX24" fmla="*/ 596986 w 5960145"/>
              <a:gd name="connsiteY24" fmla="*/ 2912038 h 5960145"/>
              <a:gd name="connsiteX25" fmla="*/ 28272 w 5960145"/>
              <a:gd name="connsiteY25" fmla="*/ 2705059 h 5960145"/>
              <a:gd name="connsiteX26" fmla="*/ 112228 w 5960145"/>
              <a:gd name="connsiteY26" fmla="*/ 2228925 h 5960145"/>
              <a:gd name="connsiteX27" fmla="*/ 717434 w 5960145"/>
              <a:gd name="connsiteY27" fmla="*/ 2228941 h 5960145"/>
              <a:gd name="connsiteX28" fmla="*/ 1198254 w 5960145"/>
              <a:gd name="connsiteY28" fmla="*/ 1396135 h 5960145"/>
              <a:gd name="connsiteX29" fmla="*/ 895637 w 5960145"/>
              <a:gd name="connsiteY29" fmla="*/ 872019 h 5960145"/>
              <a:gd name="connsiteX30" fmla="*/ 1266004 w 5960145"/>
              <a:gd name="connsiteY30" fmla="*/ 561245 h 5960145"/>
              <a:gd name="connsiteX31" fmla="*/ 1729609 w 5960145"/>
              <a:gd name="connsiteY31" fmla="*/ 950276 h 5960145"/>
              <a:gd name="connsiteX32" fmla="*/ 2633256 w 5960145"/>
              <a:gd name="connsiteY32" fmla="*/ 621375 h 5960145"/>
              <a:gd name="connsiteX33" fmla="*/ 2738333 w 5960145"/>
              <a:gd name="connsiteY33" fmla="*/ 25361 h 5960145"/>
              <a:gd name="connsiteX34" fmla="*/ 3221812 w 5960145"/>
              <a:gd name="connsiteY34" fmla="*/ 25361 h 5960145"/>
              <a:gd name="connsiteX35" fmla="*/ 3326889 w 5960145"/>
              <a:gd name="connsiteY35" fmla="*/ 621376 h 5960145"/>
              <a:gd name="connsiteX36" fmla="*/ 4230536 w 5960145"/>
              <a:gd name="connsiteY36" fmla="*/ 950276 h 59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0145" h="5960145">
                <a:moveTo>
                  <a:pt x="4230536" y="950276"/>
                </a:moveTo>
                <a:lnTo>
                  <a:pt x="4694141" y="561245"/>
                </a:lnTo>
                <a:lnTo>
                  <a:pt x="5064508" y="872019"/>
                </a:lnTo>
                <a:lnTo>
                  <a:pt x="4761891" y="1396136"/>
                </a:lnTo>
                <a:cubicBezTo>
                  <a:pt x="4977069" y="1638196"/>
                  <a:pt x="5140670" y="1921562"/>
                  <a:pt x="5242712" y="2228941"/>
                </a:cubicBezTo>
                <a:lnTo>
                  <a:pt x="5847917" y="2228925"/>
                </a:lnTo>
                <a:lnTo>
                  <a:pt x="5931873" y="2705059"/>
                </a:lnTo>
                <a:lnTo>
                  <a:pt x="5363160" y="2912037"/>
                </a:lnTo>
                <a:cubicBezTo>
                  <a:pt x="5372403" y="3235780"/>
                  <a:pt x="5315585" y="3558011"/>
                  <a:pt x="5196173" y="3859069"/>
                </a:cubicBezTo>
                <a:lnTo>
                  <a:pt x="5659797" y="4248076"/>
                </a:lnTo>
                <a:lnTo>
                  <a:pt x="5418058" y="4666781"/>
                </a:lnTo>
                <a:lnTo>
                  <a:pt x="4849355" y="4459773"/>
                </a:lnTo>
                <a:cubicBezTo>
                  <a:pt x="4648337" y="4713715"/>
                  <a:pt x="4397686" y="4924037"/>
                  <a:pt x="4112695" y="5077904"/>
                </a:cubicBezTo>
                <a:lnTo>
                  <a:pt x="4217804" y="5673913"/>
                </a:lnTo>
                <a:lnTo>
                  <a:pt x="3763482" y="5839273"/>
                </a:lnTo>
                <a:lnTo>
                  <a:pt x="3460893" y="5315141"/>
                </a:lnTo>
                <a:cubicBezTo>
                  <a:pt x="3143674" y="5380461"/>
                  <a:pt x="2816471" y="5380461"/>
                  <a:pt x="2499252" y="5315141"/>
                </a:cubicBezTo>
                <a:lnTo>
                  <a:pt x="2196663" y="5839273"/>
                </a:lnTo>
                <a:lnTo>
                  <a:pt x="1742341" y="5673913"/>
                </a:lnTo>
                <a:lnTo>
                  <a:pt x="1847449" y="5077904"/>
                </a:lnTo>
                <a:cubicBezTo>
                  <a:pt x="1562458" y="4924037"/>
                  <a:pt x="1311807" y="4713716"/>
                  <a:pt x="1110789" y="4459773"/>
                </a:cubicBezTo>
                <a:lnTo>
                  <a:pt x="542087" y="4666781"/>
                </a:lnTo>
                <a:lnTo>
                  <a:pt x="300348" y="4248076"/>
                </a:lnTo>
                <a:lnTo>
                  <a:pt x="763973" y="3859069"/>
                </a:lnTo>
                <a:cubicBezTo>
                  <a:pt x="644561" y="3558012"/>
                  <a:pt x="587743" y="3235780"/>
                  <a:pt x="596986" y="2912038"/>
                </a:cubicBezTo>
                <a:lnTo>
                  <a:pt x="28272" y="2705059"/>
                </a:lnTo>
                <a:lnTo>
                  <a:pt x="112228" y="2228925"/>
                </a:lnTo>
                <a:lnTo>
                  <a:pt x="717434" y="2228941"/>
                </a:lnTo>
                <a:cubicBezTo>
                  <a:pt x="819475" y="1921561"/>
                  <a:pt x="983076" y="1638196"/>
                  <a:pt x="1198254" y="1396135"/>
                </a:cubicBezTo>
                <a:lnTo>
                  <a:pt x="895637" y="872019"/>
                </a:lnTo>
                <a:lnTo>
                  <a:pt x="1266004" y="561245"/>
                </a:lnTo>
                <a:lnTo>
                  <a:pt x="1729609" y="950276"/>
                </a:lnTo>
                <a:cubicBezTo>
                  <a:pt x="2005357" y="780400"/>
                  <a:pt x="2312827" y="668490"/>
                  <a:pt x="2633256" y="621375"/>
                </a:cubicBezTo>
                <a:lnTo>
                  <a:pt x="2738333" y="25361"/>
                </a:lnTo>
                <a:lnTo>
                  <a:pt x="3221812" y="25361"/>
                </a:lnTo>
                <a:lnTo>
                  <a:pt x="3326889" y="621376"/>
                </a:lnTo>
                <a:cubicBezTo>
                  <a:pt x="3647318" y="668491"/>
                  <a:pt x="3954788" y="780401"/>
                  <a:pt x="4230536" y="9502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804" tIns="1478686" rIns="1280804" bIns="1582922" numCol="1" spcCol="1270" anchor="ctr" anchorCtr="0">
            <a:noAutofit/>
          </a:bodyPr>
          <a:lstStyle/>
          <a:p>
            <a:pPr marL="0" lvl="0" indent="0" algn="ctr" defTabSz="2889250">
              <a:lnSpc>
                <a:spcPct val="90000"/>
              </a:lnSpc>
              <a:spcBef>
                <a:spcPct val="0"/>
              </a:spcBef>
              <a:spcAft>
                <a:spcPct val="35000"/>
              </a:spcAft>
              <a:buNone/>
            </a:pPr>
            <a:r>
              <a:rPr lang="en-US" sz="5400" kern="1200" dirty="0">
                <a:solidFill>
                  <a:schemeClr val="tx1"/>
                </a:solidFill>
                <a:latin typeface="Cambria Math" panose="02040503050406030204" pitchFamily="18" charset="0"/>
                <a:ea typeface="Cambria Math" panose="02040503050406030204" pitchFamily="18" charset="0"/>
              </a:rPr>
              <a:t>Maintains oil film strength to keep surfaces apart</a:t>
            </a:r>
          </a:p>
        </p:txBody>
      </p:sp>
      <p:sp>
        <p:nvSpPr>
          <p:cNvPr id="21" name="Arrow: Circular 20">
            <a:extLst>
              <a:ext uri="{FF2B5EF4-FFF2-40B4-BE49-F238E27FC236}">
                <a16:creationId xmlns:a16="http://schemas.microsoft.com/office/drawing/2014/main" id="{9FF6BC7E-4B24-4608-928D-364CC1869F3B}"/>
              </a:ext>
            </a:extLst>
          </p:cNvPr>
          <p:cNvSpPr/>
          <p:nvPr/>
        </p:nvSpPr>
        <p:spPr>
          <a:xfrm>
            <a:off x="3990096" y="2927619"/>
            <a:ext cx="9562419" cy="9663130"/>
          </a:xfrm>
          <a:prstGeom prst="circularArrow">
            <a:avLst>
              <a:gd name="adj1" fmla="val 4687"/>
              <a:gd name="adj2" fmla="val 299029"/>
              <a:gd name="adj3" fmla="val 2582165"/>
              <a:gd name="adj4" fmla="val 15725790"/>
              <a:gd name="adj5" fmla="val 546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D661A973-6B9A-4243-A5E9-6510780A1010}"/>
              </a:ext>
            </a:extLst>
          </p:cNvPr>
          <p:cNvSpPr/>
          <p:nvPr/>
        </p:nvSpPr>
        <p:spPr>
          <a:xfrm>
            <a:off x="0" y="1647502"/>
            <a:ext cx="6300403" cy="6019013"/>
          </a:xfrm>
          <a:custGeom>
            <a:avLst/>
            <a:gdLst>
              <a:gd name="connsiteX0" fmla="*/ 3243390 w 4334651"/>
              <a:gd name="connsiteY0" fmla="*/ 1097857 h 4334651"/>
              <a:gd name="connsiteX1" fmla="*/ 3882897 w 4334651"/>
              <a:gd name="connsiteY1" fmla="*/ 905121 h 4334651"/>
              <a:gd name="connsiteX2" fmla="*/ 4118212 w 4334651"/>
              <a:gd name="connsiteY2" fmla="*/ 1312699 h 4334651"/>
              <a:gd name="connsiteX3" fmla="*/ 3631544 w 4334651"/>
              <a:gd name="connsiteY3" fmla="*/ 1770161 h 4334651"/>
              <a:gd name="connsiteX4" fmla="*/ 3631544 w 4334651"/>
              <a:gd name="connsiteY4" fmla="*/ 2564490 h 4334651"/>
              <a:gd name="connsiteX5" fmla="*/ 4118212 w 4334651"/>
              <a:gd name="connsiteY5" fmla="*/ 3021952 h 4334651"/>
              <a:gd name="connsiteX6" fmla="*/ 3882897 w 4334651"/>
              <a:gd name="connsiteY6" fmla="*/ 3429530 h 4334651"/>
              <a:gd name="connsiteX7" fmla="*/ 3243390 w 4334651"/>
              <a:gd name="connsiteY7" fmla="*/ 3236794 h 4334651"/>
              <a:gd name="connsiteX8" fmla="*/ 2555481 w 4334651"/>
              <a:gd name="connsiteY8" fmla="*/ 3633959 h 4334651"/>
              <a:gd name="connsiteX9" fmla="*/ 2402641 w 4334651"/>
              <a:gd name="connsiteY9" fmla="*/ 4284156 h 4334651"/>
              <a:gd name="connsiteX10" fmla="*/ 1932010 w 4334651"/>
              <a:gd name="connsiteY10" fmla="*/ 4284156 h 4334651"/>
              <a:gd name="connsiteX11" fmla="*/ 1779171 w 4334651"/>
              <a:gd name="connsiteY11" fmla="*/ 3633959 h 4334651"/>
              <a:gd name="connsiteX12" fmla="*/ 1091262 w 4334651"/>
              <a:gd name="connsiteY12" fmla="*/ 3236794 h 4334651"/>
              <a:gd name="connsiteX13" fmla="*/ 451754 w 4334651"/>
              <a:gd name="connsiteY13" fmla="*/ 3429530 h 4334651"/>
              <a:gd name="connsiteX14" fmla="*/ 216439 w 4334651"/>
              <a:gd name="connsiteY14" fmla="*/ 3021952 h 4334651"/>
              <a:gd name="connsiteX15" fmla="*/ 703107 w 4334651"/>
              <a:gd name="connsiteY15" fmla="*/ 2564490 h 4334651"/>
              <a:gd name="connsiteX16" fmla="*/ 703107 w 4334651"/>
              <a:gd name="connsiteY16" fmla="*/ 1770161 h 4334651"/>
              <a:gd name="connsiteX17" fmla="*/ 216439 w 4334651"/>
              <a:gd name="connsiteY17" fmla="*/ 1312699 h 4334651"/>
              <a:gd name="connsiteX18" fmla="*/ 451754 w 4334651"/>
              <a:gd name="connsiteY18" fmla="*/ 905121 h 4334651"/>
              <a:gd name="connsiteX19" fmla="*/ 1091261 w 4334651"/>
              <a:gd name="connsiteY19" fmla="*/ 1097857 h 4334651"/>
              <a:gd name="connsiteX20" fmla="*/ 1779170 w 4334651"/>
              <a:gd name="connsiteY20" fmla="*/ 700692 h 4334651"/>
              <a:gd name="connsiteX21" fmla="*/ 1932010 w 4334651"/>
              <a:gd name="connsiteY21" fmla="*/ 50495 h 4334651"/>
              <a:gd name="connsiteX22" fmla="*/ 2402641 w 4334651"/>
              <a:gd name="connsiteY22" fmla="*/ 50495 h 4334651"/>
              <a:gd name="connsiteX23" fmla="*/ 2555480 w 4334651"/>
              <a:gd name="connsiteY23" fmla="*/ 700692 h 4334651"/>
              <a:gd name="connsiteX24" fmla="*/ 3243389 w 4334651"/>
              <a:gd name="connsiteY24" fmla="*/ 1097857 h 4334651"/>
              <a:gd name="connsiteX25" fmla="*/ 3243390 w 4334651"/>
              <a:gd name="connsiteY25" fmla="*/ 1097857 h 43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4651" h="4334651">
                <a:moveTo>
                  <a:pt x="3243390" y="1097857"/>
                </a:moveTo>
                <a:lnTo>
                  <a:pt x="3882897" y="905121"/>
                </a:lnTo>
                <a:lnTo>
                  <a:pt x="4118212" y="1312699"/>
                </a:lnTo>
                <a:lnTo>
                  <a:pt x="3631544" y="1770161"/>
                </a:lnTo>
                <a:cubicBezTo>
                  <a:pt x="3702089" y="2030239"/>
                  <a:pt x="3702089" y="2304413"/>
                  <a:pt x="3631544" y="2564490"/>
                </a:cubicBezTo>
                <a:lnTo>
                  <a:pt x="4118212" y="3021952"/>
                </a:lnTo>
                <a:lnTo>
                  <a:pt x="3882897" y="3429530"/>
                </a:lnTo>
                <a:lnTo>
                  <a:pt x="3243390" y="3236794"/>
                </a:lnTo>
                <a:cubicBezTo>
                  <a:pt x="3053429" y="3427927"/>
                  <a:pt x="2815987" y="3565014"/>
                  <a:pt x="2555481" y="3633959"/>
                </a:cubicBezTo>
                <a:lnTo>
                  <a:pt x="2402641" y="4284156"/>
                </a:lnTo>
                <a:lnTo>
                  <a:pt x="1932010" y="4284156"/>
                </a:lnTo>
                <a:lnTo>
                  <a:pt x="1779171" y="3633959"/>
                </a:lnTo>
                <a:cubicBezTo>
                  <a:pt x="1518665" y="3565014"/>
                  <a:pt x="1281223" y="3427927"/>
                  <a:pt x="1091262" y="3236794"/>
                </a:cubicBezTo>
                <a:lnTo>
                  <a:pt x="451754" y="3429530"/>
                </a:lnTo>
                <a:lnTo>
                  <a:pt x="216439" y="3021952"/>
                </a:lnTo>
                <a:lnTo>
                  <a:pt x="703107" y="2564490"/>
                </a:lnTo>
                <a:cubicBezTo>
                  <a:pt x="632562" y="2304412"/>
                  <a:pt x="632562" y="2030238"/>
                  <a:pt x="703107" y="1770161"/>
                </a:cubicBezTo>
                <a:lnTo>
                  <a:pt x="216439" y="1312699"/>
                </a:lnTo>
                <a:lnTo>
                  <a:pt x="451754" y="905121"/>
                </a:lnTo>
                <a:lnTo>
                  <a:pt x="1091261" y="1097857"/>
                </a:lnTo>
                <a:cubicBezTo>
                  <a:pt x="1281222" y="906724"/>
                  <a:pt x="1518664" y="769637"/>
                  <a:pt x="1779170" y="700692"/>
                </a:cubicBezTo>
                <a:lnTo>
                  <a:pt x="1932010" y="50495"/>
                </a:lnTo>
                <a:lnTo>
                  <a:pt x="2402641" y="50495"/>
                </a:lnTo>
                <a:lnTo>
                  <a:pt x="2555480" y="700692"/>
                </a:lnTo>
                <a:cubicBezTo>
                  <a:pt x="2815986" y="769637"/>
                  <a:pt x="3053428" y="906724"/>
                  <a:pt x="3243389" y="1097857"/>
                </a:cubicBezTo>
                <a:lnTo>
                  <a:pt x="3243390" y="109785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20000"/>
            </a:schemeClr>
          </a:fillRef>
          <a:effectRef idx="2">
            <a:schemeClr val="accent3">
              <a:alpha val="90000"/>
              <a:hueOff val="0"/>
              <a:satOff val="0"/>
              <a:lumOff val="0"/>
              <a:alphaOff val="-20000"/>
            </a:schemeClr>
          </a:effectRef>
          <a:fontRef idx="minor">
            <a:schemeClr val="lt1"/>
          </a:fontRef>
        </p:style>
        <p:txBody>
          <a:bodyPr spcFirstLastPara="0" vert="horz" wrap="square" lIns="1173811" tIns="1180407" rIns="1173811" bIns="1180407" numCol="1" spcCol="1270" anchor="ctr" anchorCtr="0">
            <a:noAutofit/>
          </a:bodyPr>
          <a:lstStyle/>
          <a:p>
            <a:pPr marL="0" lvl="0" indent="0" algn="ctr" defTabSz="2889250">
              <a:lnSpc>
                <a:spcPct val="90000"/>
              </a:lnSpc>
              <a:spcBef>
                <a:spcPct val="0"/>
              </a:spcBef>
              <a:spcAft>
                <a:spcPct val="35000"/>
              </a:spcAft>
              <a:buNone/>
            </a:pPr>
            <a:r>
              <a:rPr lang="en-US" sz="3600" kern="1200" dirty="0">
                <a:solidFill>
                  <a:schemeClr val="tx1"/>
                </a:solidFill>
                <a:latin typeface="Cambria Math" panose="02040503050406030204" pitchFamily="18" charset="0"/>
                <a:ea typeface="Cambria Math" panose="02040503050406030204" pitchFamily="18" charset="0"/>
              </a:rPr>
              <a:t>Excellent load carrying and extreme pressure handling properties</a:t>
            </a:r>
          </a:p>
        </p:txBody>
      </p:sp>
      <p:sp>
        <p:nvSpPr>
          <p:cNvPr id="32" name="Freeform: Shape 31">
            <a:extLst>
              <a:ext uri="{FF2B5EF4-FFF2-40B4-BE49-F238E27FC236}">
                <a16:creationId xmlns:a16="http://schemas.microsoft.com/office/drawing/2014/main" id="{4CAED1F7-5C2D-414A-A578-2DADF937C028}"/>
              </a:ext>
            </a:extLst>
          </p:cNvPr>
          <p:cNvSpPr/>
          <p:nvPr/>
        </p:nvSpPr>
        <p:spPr>
          <a:xfrm>
            <a:off x="15269237" y="4613138"/>
            <a:ext cx="7278343" cy="7159728"/>
          </a:xfrm>
          <a:custGeom>
            <a:avLst/>
            <a:gdLst>
              <a:gd name="connsiteX0" fmla="*/ 4230536 w 5960145"/>
              <a:gd name="connsiteY0" fmla="*/ 950276 h 5960145"/>
              <a:gd name="connsiteX1" fmla="*/ 4694141 w 5960145"/>
              <a:gd name="connsiteY1" fmla="*/ 561245 h 5960145"/>
              <a:gd name="connsiteX2" fmla="*/ 5064508 w 5960145"/>
              <a:gd name="connsiteY2" fmla="*/ 872019 h 5960145"/>
              <a:gd name="connsiteX3" fmla="*/ 4761891 w 5960145"/>
              <a:gd name="connsiteY3" fmla="*/ 1396136 h 5960145"/>
              <a:gd name="connsiteX4" fmla="*/ 5242712 w 5960145"/>
              <a:gd name="connsiteY4" fmla="*/ 2228941 h 5960145"/>
              <a:gd name="connsiteX5" fmla="*/ 5847917 w 5960145"/>
              <a:gd name="connsiteY5" fmla="*/ 2228925 h 5960145"/>
              <a:gd name="connsiteX6" fmla="*/ 5931873 w 5960145"/>
              <a:gd name="connsiteY6" fmla="*/ 2705059 h 5960145"/>
              <a:gd name="connsiteX7" fmla="*/ 5363160 w 5960145"/>
              <a:gd name="connsiteY7" fmla="*/ 2912037 h 5960145"/>
              <a:gd name="connsiteX8" fmla="*/ 5196173 w 5960145"/>
              <a:gd name="connsiteY8" fmla="*/ 3859069 h 5960145"/>
              <a:gd name="connsiteX9" fmla="*/ 5659797 w 5960145"/>
              <a:gd name="connsiteY9" fmla="*/ 4248076 h 5960145"/>
              <a:gd name="connsiteX10" fmla="*/ 5418058 w 5960145"/>
              <a:gd name="connsiteY10" fmla="*/ 4666781 h 5960145"/>
              <a:gd name="connsiteX11" fmla="*/ 4849355 w 5960145"/>
              <a:gd name="connsiteY11" fmla="*/ 4459773 h 5960145"/>
              <a:gd name="connsiteX12" fmla="*/ 4112695 w 5960145"/>
              <a:gd name="connsiteY12" fmla="*/ 5077904 h 5960145"/>
              <a:gd name="connsiteX13" fmla="*/ 4217804 w 5960145"/>
              <a:gd name="connsiteY13" fmla="*/ 5673913 h 5960145"/>
              <a:gd name="connsiteX14" fmla="*/ 3763482 w 5960145"/>
              <a:gd name="connsiteY14" fmla="*/ 5839273 h 5960145"/>
              <a:gd name="connsiteX15" fmla="*/ 3460893 w 5960145"/>
              <a:gd name="connsiteY15" fmla="*/ 5315141 h 5960145"/>
              <a:gd name="connsiteX16" fmla="*/ 2499252 w 5960145"/>
              <a:gd name="connsiteY16" fmla="*/ 5315141 h 5960145"/>
              <a:gd name="connsiteX17" fmla="*/ 2196663 w 5960145"/>
              <a:gd name="connsiteY17" fmla="*/ 5839273 h 5960145"/>
              <a:gd name="connsiteX18" fmla="*/ 1742341 w 5960145"/>
              <a:gd name="connsiteY18" fmla="*/ 5673913 h 5960145"/>
              <a:gd name="connsiteX19" fmla="*/ 1847449 w 5960145"/>
              <a:gd name="connsiteY19" fmla="*/ 5077904 h 5960145"/>
              <a:gd name="connsiteX20" fmla="*/ 1110789 w 5960145"/>
              <a:gd name="connsiteY20" fmla="*/ 4459773 h 5960145"/>
              <a:gd name="connsiteX21" fmla="*/ 542087 w 5960145"/>
              <a:gd name="connsiteY21" fmla="*/ 4666781 h 5960145"/>
              <a:gd name="connsiteX22" fmla="*/ 300348 w 5960145"/>
              <a:gd name="connsiteY22" fmla="*/ 4248076 h 5960145"/>
              <a:gd name="connsiteX23" fmla="*/ 763973 w 5960145"/>
              <a:gd name="connsiteY23" fmla="*/ 3859069 h 5960145"/>
              <a:gd name="connsiteX24" fmla="*/ 596986 w 5960145"/>
              <a:gd name="connsiteY24" fmla="*/ 2912038 h 5960145"/>
              <a:gd name="connsiteX25" fmla="*/ 28272 w 5960145"/>
              <a:gd name="connsiteY25" fmla="*/ 2705059 h 5960145"/>
              <a:gd name="connsiteX26" fmla="*/ 112228 w 5960145"/>
              <a:gd name="connsiteY26" fmla="*/ 2228925 h 5960145"/>
              <a:gd name="connsiteX27" fmla="*/ 717434 w 5960145"/>
              <a:gd name="connsiteY27" fmla="*/ 2228941 h 5960145"/>
              <a:gd name="connsiteX28" fmla="*/ 1198254 w 5960145"/>
              <a:gd name="connsiteY28" fmla="*/ 1396135 h 5960145"/>
              <a:gd name="connsiteX29" fmla="*/ 895637 w 5960145"/>
              <a:gd name="connsiteY29" fmla="*/ 872019 h 5960145"/>
              <a:gd name="connsiteX30" fmla="*/ 1266004 w 5960145"/>
              <a:gd name="connsiteY30" fmla="*/ 561245 h 5960145"/>
              <a:gd name="connsiteX31" fmla="*/ 1729609 w 5960145"/>
              <a:gd name="connsiteY31" fmla="*/ 950276 h 5960145"/>
              <a:gd name="connsiteX32" fmla="*/ 2633256 w 5960145"/>
              <a:gd name="connsiteY32" fmla="*/ 621375 h 5960145"/>
              <a:gd name="connsiteX33" fmla="*/ 2738333 w 5960145"/>
              <a:gd name="connsiteY33" fmla="*/ 25361 h 5960145"/>
              <a:gd name="connsiteX34" fmla="*/ 3221812 w 5960145"/>
              <a:gd name="connsiteY34" fmla="*/ 25361 h 5960145"/>
              <a:gd name="connsiteX35" fmla="*/ 3326889 w 5960145"/>
              <a:gd name="connsiteY35" fmla="*/ 621376 h 5960145"/>
              <a:gd name="connsiteX36" fmla="*/ 4230536 w 5960145"/>
              <a:gd name="connsiteY36" fmla="*/ 950276 h 59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0145" h="5960145">
                <a:moveTo>
                  <a:pt x="4230536" y="950276"/>
                </a:moveTo>
                <a:lnTo>
                  <a:pt x="4694141" y="561245"/>
                </a:lnTo>
                <a:lnTo>
                  <a:pt x="5064508" y="872019"/>
                </a:lnTo>
                <a:lnTo>
                  <a:pt x="4761891" y="1396136"/>
                </a:lnTo>
                <a:cubicBezTo>
                  <a:pt x="4977069" y="1638196"/>
                  <a:pt x="5140670" y="1921562"/>
                  <a:pt x="5242712" y="2228941"/>
                </a:cubicBezTo>
                <a:lnTo>
                  <a:pt x="5847917" y="2228925"/>
                </a:lnTo>
                <a:lnTo>
                  <a:pt x="5931873" y="2705059"/>
                </a:lnTo>
                <a:lnTo>
                  <a:pt x="5363160" y="2912037"/>
                </a:lnTo>
                <a:cubicBezTo>
                  <a:pt x="5372403" y="3235780"/>
                  <a:pt x="5315585" y="3558011"/>
                  <a:pt x="5196173" y="3859069"/>
                </a:cubicBezTo>
                <a:lnTo>
                  <a:pt x="5659797" y="4248076"/>
                </a:lnTo>
                <a:lnTo>
                  <a:pt x="5418058" y="4666781"/>
                </a:lnTo>
                <a:lnTo>
                  <a:pt x="4849355" y="4459773"/>
                </a:lnTo>
                <a:cubicBezTo>
                  <a:pt x="4648337" y="4713715"/>
                  <a:pt x="4397686" y="4924037"/>
                  <a:pt x="4112695" y="5077904"/>
                </a:cubicBezTo>
                <a:lnTo>
                  <a:pt x="4217804" y="5673913"/>
                </a:lnTo>
                <a:lnTo>
                  <a:pt x="3763482" y="5839273"/>
                </a:lnTo>
                <a:lnTo>
                  <a:pt x="3460893" y="5315141"/>
                </a:lnTo>
                <a:cubicBezTo>
                  <a:pt x="3143674" y="5380461"/>
                  <a:pt x="2816471" y="5380461"/>
                  <a:pt x="2499252" y="5315141"/>
                </a:cubicBezTo>
                <a:lnTo>
                  <a:pt x="2196663" y="5839273"/>
                </a:lnTo>
                <a:lnTo>
                  <a:pt x="1742341" y="5673913"/>
                </a:lnTo>
                <a:lnTo>
                  <a:pt x="1847449" y="5077904"/>
                </a:lnTo>
                <a:cubicBezTo>
                  <a:pt x="1562458" y="4924037"/>
                  <a:pt x="1311807" y="4713716"/>
                  <a:pt x="1110789" y="4459773"/>
                </a:cubicBezTo>
                <a:lnTo>
                  <a:pt x="542087" y="4666781"/>
                </a:lnTo>
                <a:lnTo>
                  <a:pt x="300348" y="4248076"/>
                </a:lnTo>
                <a:lnTo>
                  <a:pt x="763973" y="3859069"/>
                </a:lnTo>
                <a:cubicBezTo>
                  <a:pt x="644561" y="3558012"/>
                  <a:pt x="587743" y="3235780"/>
                  <a:pt x="596986" y="2912038"/>
                </a:cubicBezTo>
                <a:lnTo>
                  <a:pt x="28272" y="2705059"/>
                </a:lnTo>
                <a:lnTo>
                  <a:pt x="112228" y="2228925"/>
                </a:lnTo>
                <a:lnTo>
                  <a:pt x="717434" y="2228941"/>
                </a:lnTo>
                <a:cubicBezTo>
                  <a:pt x="819475" y="1921561"/>
                  <a:pt x="983076" y="1638196"/>
                  <a:pt x="1198254" y="1396135"/>
                </a:cubicBezTo>
                <a:lnTo>
                  <a:pt x="895637" y="872019"/>
                </a:lnTo>
                <a:lnTo>
                  <a:pt x="1266004" y="561245"/>
                </a:lnTo>
                <a:lnTo>
                  <a:pt x="1729609" y="950276"/>
                </a:lnTo>
                <a:cubicBezTo>
                  <a:pt x="2005357" y="780400"/>
                  <a:pt x="2312827" y="668490"/>
                  <a:pt x="2633256" y="621375"/>
                </a:cubicBezTo>
                <a:lnTo>
                  <a:pt x="2738333" y="25361"/>
                </a:lnTo>
                <a:lnTo>
                  <a:pt x="3221812" y="25361"/>
                </a:lnTo>
                <a:lnTo>
                  <a:pt x="3326889" y="621376"/>
                </a:lnTo>
                <a:cubicBezTo>
                  <a:pt x="3647318" y="668491"/>
                  <a:pt x="3954788" y="780401"/>
                  <a:pt x="4230536" y="9502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804" tIns="1478686" rIns="1280804" bIns="1582922" numCol="1" spcCol="1270" anchor="ctr" anchorCtr="0">
            <a:noAutofit/>
          </a:bodyPr>
          <a:lstStyle/>
          <a:p>
            <a:pPr marL="0" lvl="0" indent="0" algn="ctr" defTabSz="2889250">
              <a:lnSpc>
                <a:spcPct val="90000"/>
              </a:lnSpc>
              <a:spcBef>
                <a:spcPct val="0"/>
              </a:spcBef>
              <a:spcAft>
                <a:spcPct val="35000"/>
              </a:spcAft>
              <a:buNone/>
            </a:pPr>
            <a:r>
              <a:rPr lang="en-US" sz="6000" kern="1200" dirty="0">
                <a:solidFill>
                  <a:schemeClr val="tx1"/>
                </a:solidFill>
                <a:latin typeface="Cambria Math" panose="02040503050406030204" pitchFamily="18" charset="0"/>
                <a:ea typeface="Cambria Math" panose="02040503050406030204" pitchFamily="18" charset="0"/>
              </a:rPr>
              <a:t>Protection against bearing wear and tear</a:t>
            </a:r>
          </a:p>
        </p:txBody>
      </p:sp>
      <p:sp>
        <p:nvSpPr>
          <p:cNvPr id="34" name="Arrow: Circular 33">
            <a:extLst>
              <a:ext uri="{FF2B5EF4-FFF2-40B4-BE49-F238E27FC236}">
                <a16:creationId xmlns:a16="http://schemas.microsoft.com/office/drawing/2014/main" id="{80704B8F-D73B-4A33-8625-9C8CAB3EEE41}"/>
              </a:ext>
            </a:extLst>
          </p:cNvPr>
          <p:cNvSpPr/>
          <p:nvPr/>
        </p:nvSpPr>
        <p:spPr>
          <a:xfrm>
            <a:off x="14408698" y="3486407"/>
            <a:ext cx="8999419" cy="9477334"/>
          </a:xfrm>
          <a:prstGeom prst="circularArrow">
            <a:avLst>
              <a:gd name="adj1" fmla="val 4687"/>
              <a:gd name="adj2" fmla="val 299029"/>
              <a:gd name="adj3" fmla="val 2582165"/>
              <a:gd name="adj4" fmla="val 15725790"/>
              <a:gd name="adj5" fmla="val 546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DAA1BAB4-1991-400A-8639-9544E26EAF30}"/>
              </a:ext>
            </a:extLst>
          </p:cNvPr>
          <p:cNvSpPr/>
          <p:nvPr/>
        </p:nvSpPr>
        <p:spPr>
          <a:xfrm rot="20879098">
            <a:off x="12507668" y="1344895"/>
            <a:ext cx="5498925" cy="5330841"/>
          </a:xfrm>
          <a:custGeom>
            <a:avLst/>
            <a:gdLst>
              <a:gd name="connsiteX0" fmla="*/ 3243390 w 4334651"/>
              <a:gd name="connsiteY0" fmla="*/ 1097857 h 4334651"/>
              <a:gd name="connsiteX1" fmla="*/ 3882897 w 4334651"/>
              <a:gd name="connsiteY1" fmla="*/ 905121 h 4334651"/>
              <a:gd name="connsiteX2" fmla="*/ 4118212 w 4334651"/>
              <a:gd name="connsiteY2" fmla="*/ 1312699 h 4334651"/>
              <a:gd name="connsiteX3" fmla="*/ 3631544 w 4334651"/>
              <a:gd name="connsiteY3" fmla="*/ 1770161 h 4334651"/>
              <a:gd name="connsiteX4" fmla="*/ 3631544 w 4334651"/>
              <a:gd name="connsiteY4" fmla="*/ 2564490 h 4334651"/>
              <a:gd name="connsiteX5" fmla="*/ 4118212 w 4334651"/>
              <a:gd name="connsiteY5" fmla="*/ 3021952 h 4334651"/>
              <a:gd name="connsiteX6" fmla="*/ 3882897 w 4334651"/>
              <a:gd name="connsiteY6" fmla="*/ 3429530 h 4334651"/>
              <a:gd name="connsiteX7" fmla="*/ 3243390 w 4334651"/>
              <a:gd name="connsiteY7" fmla="*/ 3236794 h 4334651"/>
              <a:gd name="connsiteX8" fmla="*/ 2555481 w 4334651"/>
              <a:gd name="connsiteY8" fmla="*/ 3633959 h 4334651"/>
              <a:gd name="connsiteX9" fmla="*/ 2402641 w 4334651"/>
              <a:gd name="connsiteY9" fmla="*/ 4284156 h 4334651"/>
              <a:gd name="connsiteX10" fmla="*/ 1932010 w 4334651"/>
              <a:gd name="connsiteY10" fmla="*/ 4284156 h 4334651"/>
              <a:gd name="connsiteX11" fmla="*/ 1779171 w 4334651"/>
              <a:gd name="connsiteY11" fmla="*/ 3633959 h 4334651"/>
              <a:gd name="connsiteX12" fmla="*/ 1091262 w 4334651"/>
              <a:gd name="connsiteY12" fmla="*/ 3236794 h 4334651"/>
              <a:gd name="connsiteX13" fmla="*/ 451754 w 4334651"/>
              <a:gd name="connsiteY13" fmla="*/ 3429530 h 4334651"/>
              <a:gd name="connsiteX14" fmla="*/ 216439 w 4334651"/>
              <a:gd name="connsiteY14" fmla="*/ 3021952 h 4334651"/>
              <a:gd name="connsiteX15" fmla="*/ 703107 w 4334651"/>
              <a:gd name="connsiteY15" fmla="*/ 2564490 h 4334651"/>
              <a:gd name="connsiteX16" fmla="*/ 703107 w 4334651"/>
              <a:gd name="connsiteY16" fmla="*/ 1770161 h 4334651"/>
              <a:gd name="connsiteX17" fmla="*/ 216439 w 4334651"/>
              <a:gd name="connsiteY17" fmla="*/ 1312699 h 4334651"/>
              <a:gd name="connsiteX18" fmla="*/ 451754 w 4334651"/>
              <a:gd name="connsiteY18" fmla="*/ 905121 h 4334651"/>
              <a:gd name="connsiteX19" fmla="*/ 1091261 w 4334651"/>
              <a:gd name="connsiteY19" fmla="*/ 1097857 h 4334651"/>
              <a:gd name="connsiteX20" fmla="*/ 1779170 w 4334651"/>
              <a:gd name="connsiteY20" fmla="*/ 700692 h 4334651"/>
              <a:gd name="connsiteX21" fmla="*/ 1932010 w 4334651"/>
              <a:gd name="connsiteY21" fmla="*/ 50495 h 4334651"/>
              <a:gd name="connsiteX22" fmla="*/ 2402641 w 4334651"/>
              <a:gd name="connsiteY22" fmla="*/ 50495 h 4334651"/>
              <a:gd name="connsiteX23" fmla="*/ 2555480 w 4334651"/>
              <a:gd name="connsiteY23" fmla="*/ 700692 h 4334651"/>
              <a:gd name="connsiteX24" fmla="*/ 3243389 w 4334651"/>
              <a:gd name="connsiteY24" fmla="*/ 1097857 h 4334651"/>
              <a:gd name="connsiteX25" fmla="*/ 3243390 w 4334651"/>
              <a:gd name="connsiteY25" fmla="*/ 1097857 h 43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4651" h="4334651">
                <a:moveTo>
                  <a:pt x="3243390" y="1097857"/>
                </a:moveTo>
                <a:lnTo>
                  <a:pt x="3882897" y="905121"/>
                </a:lnTo>
                <a:lnTo>
                  <a:pt x="4118212" y="1312699"/>
                </a:lnTo>
                <a:lnTo>
                  <a:pt x="3631544" y="1770161"/>
                </a:lnTo>
                <a:cubicBezTo>
                  <a:pt x="3702089" y="2030239"/>
                  <a:pt x="3702089" y="2304413"/>
                  <a:pt x="3631544" y="2564490"/>
                </a:cubicBezTo>
                <a:lnTo>
                  <a:pt x="4118212" y="3021952"/>
                </a:lnTo>
                <a:lnTo>
                  <a:pt x="3882897" y="3429530"/>
                </a:lnTo>
                <a:lnTo>
                  <a:pt x="3243390" y="3236794"/>
                </a:lnTo>
                <a:cubicBezTo>
                  <a:pt x="3053429" y="3427927"/>
                  <a:pt x="2815987" y="3565014"/>
                  <a:pt x="2555481" y="3633959"/>
                </a:cubicBezTo>
                <a:lnTo>
                  <a:pt x="2402641" y="4284156"/>
                </a:lnTo>
                <a:lnTo>
                  <a:pt x="1932010" y="4284156"/>
                </a:lnTo>
                <a:lnTo>
                  <a:pt x="1779171" y="3633959"/>
                </a:lnTo>
                <a:cubicBezTo>
                  <a:pt x="1518665" y="3565014"/>
                  <a:pt x="1281223" y="3427927"/>
                  <a:pt x="1091262" y="3236794"/>
                </a:cubicBezTo>
                <a:lnTo>
                  <a:pt x="451754" y="3429530"/>
                </a:lnTo>
                <a:lnTo>
                  <a:pt x="216439" y="3021952"/>
                </a:lnTo>
                <a:lnTo>
                  <a:pt x="703107" y="2564490"/>
                </a:lnTo>
                <a:cubicBezTo>
                  <a:pt x="632562" y="2304412"/>
                  <a:pt x="632562" y="2030238"/>
                  <a:pt x="703107" y="1770161"/>
                </a:cubicBezTo>
                <a:lnTo>
                  <a:pt x="216439" y="1312699"/>
                </a:lnTo>
                <a:lnTo>
                  <a:pt x="451754" y="905121"/>
                </a:lnTo>
                <a:lnTo>
                  <a:pt x="1091261" y="1097857"/>
                </a:lnTo>
                <a:cubicBezTo>
                  <a:pt x="1281222" y="906724"/>
                  <a:pt x="1518664" y="769637"/>
                  <a:pt x="1779170" y="700692"/>
                </a:cubicBezTo>
                <a:lnTo>
                  <a:pt x="1932010" y="50495"/>
                </a:lnTo>
                <a:lnTo>
                  <a:pt x="2402641" y="50495"/>
                </a:lnTo>
                <a:lnTo>
                  <a:pt x="2555480" y="700692"/>
                </a:lnTo>
                <a:cubicBezTo>
                  <a:pt x="2815986" y="769637"/>
                  <a:pt x="3053428" y="906724"/>
                  <a:pt x="3243389" y="1097857"/>
                </a:cubicBezTo>
                <a:lnTo>
                  <a:pt x="3243390" y="109785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20000"/>
            </a:schemeClr>
          </a:fillRef>
          <a:effectRef idx="2">
            <a:schemeClr val="accent3">
              <a:alpha val="90000"/>
              <a:hueOff val="0"/>
              <a:satOff val="0"/>
              <a:lumOff val="0"/>
              <a:alphaOff val="-20000"/>
            </a:schemeClr>
          </a:effectRef>
          <a:fontRef idx="minor">
            <a:schemeClr val="lt1"/>
          </a:fontRef>
        </p:style>
        <p:txBody>
          <a:bodyPr spcFirstLastPara="0" vert="horz" wrap="square" lIns="1173811" tIns="1180407" rIns="1173811" bIns="1180407" numCol="1" spcCol="1270" anchor="ctr" anchorCtr="0">
            <a:noAutofit/>
          </a:bodyPr>
          <a:lstStyle/>
          <a:p>
            <a:pPr marL="0" lvl="0" indent="0" algn="ctr" defTabSz="2889250">
              <a:lnSpc>
                <a:spcPct val="90000"/>
              </a:lnSpc>
              <a:spcBef>
                <a:spcPct val="0"/>
              </a:spcBef>
              <a:spcAft>
                <a:spcPct val="35000"/>
              </a:spcAft>
              <a:buNone/>
            </a:pPr>
            <a:r>
              <a:rPr lang="en-US" sz="3200" kern="1200" dirty="0">
                <a:solidFill>
                  <a:schemeClr val="tx1"/>
                </a:solidFill>
                <a:latin typeface="Cambria Math" panose="02040503050406030204" pitchFamily="18" charset="0"/>
                <a:ea typeface="Cambria Math" panose="02040503050406030204" pitchFamily="18" charset="0"/>
              </a:rPr>
              <a:t>Maintains bearing temperature even under extreme operating conditions</a:t>
            </a:r>
          </a:p>
        </p:txBody>
      </p:sp>
    </p:spTree>
    <p:extLst>
      <p:ext uri="{BB962C8B-B14F-4D97-AF65-F5344CB8AC3E}">
        <p14:creationId xmlns:p14="http://schemas.microsoft.com/office/powerpoint/2010/main" val="54207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Arrow: Circular 26">
            <a:extLst>
              <a:ext uri="{FF2B5EF4-FFF2-40B4-BE49-F238E27FC236}">
                <a16:creationId xmlns:a16="http://schemas.microsoft.com/office/drawing/2014/main" id="{D9262029-EE49-4A82-ADE5-0513ACD43D1B}"/>
              </a:ext>
            </a:extLst>
          </p:cNvPr>
          <p:cNvSpPr/>
          <p:nvPr/>
        </p:nvSpPr>
        <p:spPr>
          <a:xfrm>
            <a:off x="15610114" y="2806839"/>
            <a:ext cx="8772299" cy="8642765"/>
          </a:xfrm>
          <a:prstGeom prst="circularArrow">
            <a:avLst>
              <a:gd name="adj1" fmla="val 4687"/>
              <a:gd name="adj2" fmla="val 299029"/>
              <a:gd name="adj3" fmla="val 2582165"/>
              <a:gd name="adj4" fmla="val 15725790"/>
              <a:gd name="adj5" fmla="val 546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12</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BBC9A9-3667-42CE-8FAC-063939E0902C}"/>
              </a:ext>
            </a:extLst>
          </p:cNvPr>
          <p:cNvSpPr txBox="1"/>
          <p:nvPr/>
        </p:nvSpPr>
        <p:spPr>
          <a:xfrm>
            <a:off x="466284" y="201730"/>
            <a:ext cx="19617859" cy="1200329"/>
          </a:xfrm>
          <a:prstGeom prst="rect">
            <a:avLst/>
          </a:prstGeom>
          <a:blipFill dpi="0" rotWithShape="1">
            <a:blip r:embed="rId3">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a:t>
            </a:r>
            <a:r>
              <a:rPr lang="en-US" sz="60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Functional Benefits</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8" name="Freeform: Shape 17">
            <a:extLst>
              <a:ext uri="{FF2B5EF4-FFF2-40B4-BE49-F238E27FC236}">
                <a16:creationId xmlns:a16="http://schemas.microsoft.com/office/drawing/2014/main" id="{6F0CCE7A-37D2-491C-ACCD-449CA472CD66}"/>
              </a:ext>
            </a:extLst>
          </p:cNvPr>
          <p:cNvSpPr/>
          <p:nvPr/>
        </p:nvSpPr>
        <p:spPr>
          <a:xfrm rot="20845602">
            <a:off x="16645739" y="3710866"/>
            <a:ext cx="6909383" cy="7071484"/>
          </a:xfrm>
          <a:custGeom>
            <a:avLst/>
            <a:gdLst>
              <a:gd name="connsiteX0" fmla="*/ 4230536 w 5960145"/>
              <a:gd name="connsiteY0" fmla="*/ 950276 h 5960145"/>
              <a:gd name="connsiteX1" fmla="*/ 4694141 w 5960145"/>
              <a:gd name="connsiteY1" fmla="*/ 561245 h 5960145"/>
              <a:gd name="connsiteX2" fmla="*/ 5064508 w 5960145"/>
              <a:gd name="connsiteY2" fmla="*/ 872019 h 5960145"/>
              <a:gd name="connsiteX3" fmla="*/ 4761891 w 5960145"/>
              <a:gd name="connsiteY3" fmla="*/ 1396136 h 5960145"/>
              <a:gd name="connsiteX4" fmla="*/ 5242712 w 5960145"/>
              <a:gd name="connsiteY4" fmla="*/ 2228941 h 5960145"/>
              <a:gd name="connsiteX5" fmla="*/ 5847917 w 5960145"/>
              <a:gd name="connsiteY5" fmla="*/ 2228925 h 5960145"/>
              <a:gd name="connsiteX6" fmla="*/ 5931873 w 5960145"/>
              <a:gd name="connsiteY6" fmla="*/ 2705059 h 5960145"/>
              <a:gd name="connsiteX7" fmla="*/ 5363160 w 5960145"/>
              <a:gd name="connsiteY7" fmla="*/ 2912037 h 5960145"/>
              <a:gd name="connsiteX8" fmla="*/ 5196173 w 5960145"/>
              <a:gd name="connsiteY8" fmla="*/ 3859069 h 5960145"/>
              <a:gd name="connsiteX9" fmla="*/ 5659797 w 5960145"/>
              <a:gd name="connsiteY9" fmla="*/ 4248076 h 5960145"/>
              <a:gd name="connsiteX10" fmla="*/ 5418058 w 5960145"/>
              <a:gd name="connsiteY10" fmla="*/ 4666781 h 5960145"/>
              <a:gd name="connsiteX11" fmla="*/ 4849355 w 5960145"/>
              <a:gd name="connsiteY11" fmla="*/ 4459773 h 5960145"/>
              <a:gd name="connsiteX12" fmla="*/ 4112695 w 5960145"/>
              <a:gd name="connsiteY12" fmla="*/ 5077904 h 5960145"/>
              <a:gd name="connsiteX13" fmla="*/ 4217804 w 5960145"/>
              <a:gd name="connsiteY13" fmla="*/ 5673913 h 5960145"/>
              <a:gd name="connsiteX14" fmla="*/ 3763482 w 5960145"/>
              <a:gd name="connsiteY14" fmla="*/ 5839273 h 5960145"/>
              <a:gd name="connsiteX15" fmla="*/ 3460893 w 5960145"/>
              <a:gd name="connsiteY15" fmla="*/ 5315141 h 5960145"/>
              <a:gd name="connsiteX16" fmla="*/ 2499252 w 5960145"/>
              <a:gd name="connsiteY16" fmla="*/ 5315141 h 5960145"/>
              <a:gd name="connsiteX17" fmla="*/ 2196663 w 5960145"/>
              <a:gd name="connsiteY17" fmla="*/ 5839273 h 5960145"/>
              <a:gd name="connsiteX18" fmla="*/ 1742341 w 5960145"/>
              <a:gd name="connsiteY18" fmla="*/ 5673913 h 5960145"/>
              <a:gd name="connsiteX19" fmla="*/ 1847449 w 5960145"/>
              <a:gd name="connsiteY19" fmla="*/ 5077904 h 5960145"/>
              <a:gd name="connsiteX20" fmla="*/ 1110789 w 5960145"/>
              <a:gd name="connsiteY20" fmla="*/ 4459773 h 5960145"/>
              <a:gd name="connsiteX21" fmla="*/ 542087 w 5960145"/>
              <a:gd name="connsiteY21" fmla="*/ 4666781 h 5960145"/>
              <a:gd name="connsiteX22" fmla="*/ 300348 w 5960145"/>
              <a:gd name="connsiteY22" fmla="*/ 4248076 h 5960145"/>
              <a:gd name="connsiteX23" fmla="*/ 763973 w 5960145"/>
              <a:gd name="connsiteY23" fmla="*/ 3859069 h 5960145"/>
              <a:gd name="connsiteX24" fmla="*/ 596986 w 5960145"/>
              <a:gd name="connsiteY24" fmla="*/ 2912038 h 5960145"/>
              <a:gd name="connsiteX25" fmla="*/ 28272 w 5960145"/>
              <a:gd name="connsiteY25" fmla="*/ 2705059 h 5960145"/>
              <a:gd name="connsiteX26" fmla="*/ 112228 w 5960145"/>
              <a:gd name="connsiteY26" fmla="*/ 2228925 h 5960145"/>
              <a:gd name="connsiteX27" fmla="*/ 717434 w 5960145"/>
              <a:gd name="connsiteY27" fmla="*/ 2228941 h 5960145"/>
              <a:gd name="connsiteX28" fmla="*/ 1198254 w 5960145"/>
              <a:gd name="connsiteY28" fmla="*/ 1396135 h 5960145"/>
              <a:gd name="connsiteX29" fmla="*/ 895637 w 5960145"/>
              <a:gd name="connsiteY29" fmla="*/ 872019 h 5960145"/>
              <a:gd name="connsiteX30" fmla="*/ 1266004 w 5960145"/>
              <a:gd name="connsiteY30" fmla="*/ 561245 h 5960145"/>
              <a:gd name="connsiteX31" fmla="*/ 1729609 w 5960145"/>
              <a:gd name="connsiteY31" fmla="*/ 950276 h 5960145"/>
              <a:gd name="connsiteX32" fmla="*/ 2633256 w 5960145"/>
              <a:gd name="connsiteY32" fmla="*/ 621375 h 5960145"/>
              <a:gd name="connsiteX33" fmla="*/ 2738333 w 5960145"/>
              <a:gd name="connsiteY33" fmla="*/ 25361 h 5960145"/>
              <a:gd name="connsiteX34" fmla="*/ 3221812 w 5960145"/>
              <a:gd name="connsiteY34" fmla="*/ 25361 h 5960145"/>
              <a:gd name="connsiteX35" fmla="*/ 3326889 w 5960145"/>
              <a:gd name="connsiteY35" fmla="*/ 621376 h 5960145"/>
              <a:gd name="connsiteX36" fmla="*/ 4230536 w 5960145"/>
              <a:gd name="connsiteY36" fmla="*/ 950276 h 59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0145" h="5960145">
                <a:moveTo>
                  <a:pt x="4230536" y="950276"/>
                </a:moveTo>
                <a:lnTo>
                  <a:pt x="4694141" y="561245"/>
                </a:lnTo>
                <a:lnTo>
                  <a:pt x="5064508" y="872019"/>
                </a:lnTo>
                <a:lnTo>
                  <a:pt x="4761891" y="1396136"/>
                </a:lnTo>
                <a:cubicBezTo>
                  <a:pt x="4977069" y="1638196"/>
                  <a:pt x="5140670" y="1921562"/>
                  <a:pt x="5242712" y="2228941"/>
                </a:cubicBezTo>
                <a:lnTo>
                  <a:pt x="5847917" y="2228925"/>
                </a:lnTo>
                <a:lnTo>
                  <a:pt x="5931873" y="2705059"/>
                </a:lnTo>
                <a:lnTo>
                  <a:pt x="5363160" y="2912037"/>
                </a:lnTo>
                <a:cubicBezTo>
                  <a:pt x="5372403" y="3235780"/>
                  <a:pt x="5315585" y="3558011"/>
                  <a:pt x="5196173" y="3859069"/>
                </a:cubicBezTo>
                <a:lnTo>
                  <a:pt x="5659797" y="4248076"/>
                </a:lnTo>
                <a:lnTo>
                  <a:pt x="5418058" y="4666781"/>
                </a:lnTo>
                <a:lnTo>
                  <a:pt x="4849355" y="4459773"/>
                </a:lnTo>
                <a:cubicBezTo>
                  <a:pt x="4648337" y="4713715"/>
                  <a:pt x="4397686" y="4924037"/>
                  <a:pt x="4112695" y="5077904"/>
                </a:cubicBezTo>
                <a:lnTo>
                  <a:pt x="4217804" y="5673913"/>
                </a:lnTo>
                <a:lnTo>
                  <a:pt x="3763482" y="5839273"/>
                </a:lnTo>
                <a:lnTo>
                  <a:pt x="3460893" y="5315141"/>
                </a:lnTo>
                <a:cubicBezTo>
                  <a:pt x="3143674" y="5380461"/>
                  <a:pt x="2816471" y="5380461"/>
                  <a:pt x="2499252" y="5315141"/>
                </a:cubicBezTo>
                <a:lnTo>
                  <a:pt x="2196663" y="5839273"/>
                </a:lnTo>
                <a:lnTo>
                  <a:pt x="1742341" y="5673913"/>
                </a:lnTo>
                <a:lnTo>
                  <a:pt x="1847449" y="5077904"/>
                </a:lnTo>
                <a:cubicBezTo>
                  <a:pt x="1562458" y="4924037"/>
                  <a:pt x="1311807" y="4713716"/>
                  <a:pt x="1110789" y="4459773"/>
                </a:cubicBezTo>
                <a:lnTo>
                  <a:pt x="542087" y="4666781"/>
                </a:lnTo>
                <a:lnTo>
                  <a:pt x="300348" y="4248076"/>
                </a:lnTo>
                <a:lnTo>
                  <a:pt x="763973" y="3859069"/>
                </a:lnTo>
                <a:cubicBezTo>
                  <a:pt x="644561" y="3558012"/>
                  <a:pt x="587743" y="3235780"/>
                  <a:pt x="596986" y="2912038"/>
                </a:cubicBezTo>
                <a:lnTo>
                  <a:pt x="28272" y="2705059"/>
                </a:lnTo>
                <a:lnTo>
                  <a:pt x="112228" y="2228925"/>
                </a:lnTo>
                <a:lnTo>
                  <a:pt x="717434" y="2228941"/>
                </a:lnTo>
                <a:cubicBezTo>
                  <a:pt x="819475" y="1921561"/>
                  <a:pt x="983076" y="1638196"/>
                  <a:pt x="1198254" y="1396135"/>
                </a:cubicBezTo>
                <a:lnTo>
                  <a:pt x="895637" y="872019"/>
                </a:lnTo>
                <a:lnTo>
                  <a:pt x="1266004" y="561245"/>
                </a:lnTo>
                <a:lnTo>
                  <a:pt x="1729609" y="950276"/>
                </a:lnTo>
                <a:cubicBezTo>
                  <a:pt x="2005357" y="780400"/>
                  <a:pt x="2312827" y="668490"/>
                  <a:pt x="2633256" y="621375"/>
                </a:cubicBezTo>
                <a:lnTo>
                  <a:pt x="2738333" y="25361"/>
                </a:lnTo>
                <a:lnTo>
                  <a:pt x="3221812" y="25361"/>
                </a:lnTo>
                <a:lnTo>
                  <a:pt x="3326889" y="621376"/>
                </a:lnTo>
                <a:cubicBezTo>
                  <a:pt x="3647318" y="668491"/>
                  <a:pt x="3954788" y="780401"/>
                  <a:pt x="4230536" y="9502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804" tIns="1478686" rIns="1280804" bIns="1582922" numCol="1" spcCol="1270" anchor="ctr" anchorCtr="0">
            <a:noAutofit/>
          </a:bodyPr>
          <a:lstStyle/>
          <a:p>
            <a:pPr marL="0" lvl="0" indent="0" algn="ctr" defTabSz="2889250">
              <a:lnSpc>
                <a:spcPct val="90000"/>
              </a:lnSpc>
              <a:spcBef>
                <a:spcPct val="0"/>
              </a:spcBef>
              <a:spcAft>
                <a:spcPct val="35000"/>
              </a:spcAft>
              <a:buNone/>
            </a:pPr>
            <a:r>
              <a:rPr lang="en-US" sz="5400" kern="1200" dirty="0">
                <a:solidFill>
                  <a:schemeClr val="tx1"/>
                </a:solidFill>
                <a:latin typeface="Cambria Math" panose="02040503050406030204" pitchFamily="18" charset="0"/>
                <a:ea typeface="Cambria Math" panose="02040503050406030204" pitchFamily="18" charset="0"/>
              </a:rPr>
              <a:t>Supports reduced oil consumption</a:t>
            </a:r>
          </a:p>
        </p:txBody>
      </p:sp>
      <p:sp>
        <p:nvSpPr>
          <p:cNvPr id="20" name="Freeform: Shape 19">
            <a:extLst>
              <a:ext uri="{FF2B5EF4-FFF2-40B4-BE49-F238E27FC236}">
                <a16:creationId xmlns:a16="http://schemas.microsoft.com/office/drawing/2014/main" id="{01C42A7C-1D63-4FBC-82CF-A5B77E5E715E}"/>
              </a:ext>
            </a:extLst>
          </p:cNvPr>
          <p:cNvSpPr/>
          <p:nvPr/>
        </p:nvSpPr>
        <p:spPr>
          <a:xfrm>
            <a:off x="4232750" y="3516131"/>
            <a:ext cx="7628986" cy="7628975"/>
          </a:xfrm>
          <a:custGeom>
            <a:avLst/>
            <a:gdLst>
              <a:gd name="connsiteX0" fmla="*/ 4230536 w 5960145"/>
              <a:gd name="connsiteY0" fmla="*/ 950276 h 5960145"/>
              <a:gd name="connsiteX1" fmla="*/ 4694141 w 5960145"/>
              <a:gd name="connsiteY1" fmla="*/ 561245 h 5960145"/>
              <a:gd name="connsiteX2" fmla="*/ 5064508 w 5960145"/>
              <a:gd name="connsiteY2" fmla="*/ 872019 h 5960145"/>
              <a:gd name="connsiteX3" fmla="*/ 4761891 w 5960145"/>
              <a:gd name="connsiteY3" fmla="*/ 1396136 h 5960145"/>
              <a:gd name="connsiteX4" fmla="*/ 5242712 w 5960145"/>
              <a:gd name="connsiteY4" fmla="*/ 2228941 h 5960145"/>
              <a:gd name="connsiteX5" fmla="*/ 5847917 w 5960145"/>
              <a:gd name="connsiteY5" fmla="*/ 2228925 h 5960145"/>
              <a:gd name="connsiteX6" fmla="*/ 5931873 w 5960145"/>
              <a:gd name="connsiteY6" fmla="*/ 2705059 h 5960145"/>
              <a:gd name="connsiteX7" fmla="*/ 5363160 w 5960145"/>
              <a:gd name="connsiteY7" fmla="*/ 2912037 h 5960145"/>
              <a:gd name="connsiteX8" fmla="*/ 5196173 w 5960145"/>
              <a:gd name="connsiteY8" fmla="*/ 3859069 h 5960145"/>
              <a:gd name="connsiteX9" fmla="*/ 5659797 w 5960145"/>
              <a:gd name="connsiteY9" fmla="*/ 4248076 h 5960145"/>
              <a:gd name="connsiteX10" fmla="*/ 5418058 w 5960145"/>
              <a:gd name="connsiteY10" fmla="*/ 4666781 h 5960145"/>
              <a:gd name="connsiteX11" fmla="*/ 4849355 w 5960145"/>
              <a:gd name="connsiteY11" fmla="*/ 4459773 h 5960145"/>
              <a:gd name="connsiteX12" fmla="*/ 4112695 w 5960145"/>
              <a:gd name="connsiteY12" fmla="*/ 5077904 h 5960145"/>
              <a:gd name="connsiteX13" fmla="*/ 4217804 w 5960145"/>
              <a:gd name="connsiteY13" fmla="*/ 5673913 h 5960145"/>
              <a:gd name="connsiteX14" fmla="*/ 3763482 w 5960145"/>
              <a:gd name="connsiteY14" fmla="*/ 5839273 h 5960145"/>
              <a:gd name="connsiteX15" fmla="*/ 3460893 w 5960145"/>
              <a:gd name="connsiteY15" fmla="*/ 5315141 h 5960145"/>
              <a:gd name="connsiteX16" fmla="*/ 2499252 w 5960145"/>
              <a:gd name="connsiteY16" fmla="*/ 5315141 h 5960145"/>
              <a:gd name="connsiteX17" fmla="*/ 2196663 w 5960145"/>
              <a:gd name="connsiteY17" fmla="*/ 5839273 h 5960145"/>
              <a:gd name="connsiteX18" fmla="*/ 1742341 w 5960145"/>
              <a:gd name="connsiteY18" fmla="*/ 5673913 h 5960145"/>
              <a:gd name="connsiteX19" fmla="*/ 1847449 w 5960145"/>
              <a:gd name="connsiteY19" fmla="*/ 5077904 h 5960145"/>
              <a:gd name="connsiteX20" fmla="*/ 1110789 w 5960145"/>
              <a:gd name="connsiteY20" fmla="*/ 4459773 h 5960145"/>
              <a:gd name="connsiteX21" fmla="*/ 542087 w 5960145"/>
              <a:gd name="connsiteY21" fmla="*/ 4666781 h 5960145"/>
              <a:gd name="connsiteX22" fmla="*/ 300348 w 5960145"/>
              <a:gd name="connsiteY22" fmla="*/ 4248076 h 5960145"/>
              <a:gd name="connsiteX23" fmla="*/ 763973 w 5960145"/>
              <a:gd name="connsiteY23" fmla="*/ 3859069 h 5960145"/>
              <a:gd name="connsiteX24" fmla="*/ 596986 w 5960145"/>
              <a:gd name="connsiteY24" fmla="*/ 2912038 h 5960145"/>
              <a:gd name="connsiteX25" fmla="*/ 28272 w 5960145"/>
              <a:gd name="connsiteY25" fmla="*/ 2705059 h 5960145"/>
              <a:gd name="connsiteX26" fmla="*/ 112228 w 5960145"/>
              <a:gd name="connsiteY26" fmla="*/ 2228925 h 5960145"/>
              <a:gd name="connsiteX27" fmla="*/ 717434 w 5960145"/>
              <a:gd name="connsiteY27" fmla="*/ 2228941 h 5960145"/>
              <a:gd name="connsiteX28" fmla="*/ 1198254 w 5960145"/>
              <a:gd name="connsiteY28" fmla="*/ 1396135 h 5960145"/>
              <a:gd name="connsiteX29" fmla="*/ 895637 w 5960145"/>
              <a:gd name="connsiteY29" fmla="*/ 872019 h 5960145"/>
              <a:gd name="connsiteX30" fmla="*/ 1266004 w 5960145"/>
              <a:gd name="connsiteY30" fmla="*/ 561245 h 5960145"/>
              <a:gd name="connsiteX31" fmla="*/ 1729609 w 5960145"/>
              <a:gd name="connsiteY31" fmla="*/ 950276 h 5960145"/>
              <a:gd name="connsiteX32" fmla="*/ 2633256 w 5960145"/>
              <a:gd name="connsiteY32" fmla="*/ 621375 h 5960145"/>
              <a:gd name="connsiteX33" fmla="*/ 2738333 w 5960145"/>
              <a:gd name="connsiteY33" fmla="*/ 25361 h 5960145"/>
              <a:gd name="connsiteX34" fmla="*/ 3221812 w 5960145"/>
              <a:gd name="connsiteY34" fmla="*/ 25361 h 5960145"/>
              <a:gd name="connsiteX35" fmla="*/ 3326889 w 5960145"/>
              <a:gd name="connsiteY35" fmla="*/ 621376 h 5960145"/>
              <a:gd name="connsiteX36" fmla="*/ 4230536 w 5960145"/>
              <a:gd name="connsiteY36" fmla="*/ 950276 h 596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960145" h="5960145">
                <a:moveTo>
                  <a:pt x="4230536" y="950276"/>
                </a:moveTo>
                <a:lnTo>
                  <a:pt x="4694141" y="561245"/>
                </a:lnTo>
                <a:lnTo>
                  <a:pt x="5064508" y="872019"/>
                </a:lnTo>
                <a:lnTo>
                  <a:pt x="4761891" y="1396136"/>
                </a:lnTo>
                <a:cubicBezTo>
                  <a:pt x="4977069" y="1638196"/>
                  <a:pt x="5140670" y="1921562"/>
                  <a:pt x="5242712" y="2228941"/>
                </a:cubicBezTo>
                <a:lnTo>
                  <a:pt x="5847917" y="2228925"/>
                </a:lnTo>
                <a:lnTo>
                  <a:pt x="5931873" y="2705059"/>
                </a:lnTo>
                <a:lnTo>
                  <a:pt x="5363160" y="2912037"/>
                </a:lnTo>
                <a:cubicBezTo>
                  <a:pt x="5372403" y="3235780"/>
                  <a:pt x="5315585" y="3558011"/>
                  <a:pt x="5196173" y="3859069"/>
                </a:cubicBezTo>
                <a:lnTo>
                  <a:pt x="5659797" y="4248076"/>
                </a:lnTo>
                <a:lnTo>
                  <a:pt x="5418058" y="4666781"/>
                </a:lnTo>
                <a:lnTo>
                  <a:pt x="4849355" y="4459773"/>
                </a:lnTo>
                <a:cubicBezTo>
                  <a:pt x="4648337" y="4713715"/>
                  <a:pt x="4397686" y="4924037"/>
                  <a:pt x="4112695" y="5077904"/>
                </a:cubicBezTo>
                <a:lnTo>
                  <a:pt x="4217804" y="5673913"/>
                </a:lnTo>
                <a:lnTo>
                  <a:pt x="3763482" y="5839273"/>
                </a:lnTo>
                <a:lnTo>
                  <a:pt x="3460893" y="5315141"/>
                </a:lnTo>
                <a:cubicBezTo>
                  <a:pt x="3143674" y="5380461"/>
                  <a:pt x="2816471" y="5380461"/>
                  <a:pt x="2499252" y="5315141"/>
                </a:cubicBezTo>
                <a:lnTo>
                  <a:pt x="2196663" y="5839273"/>
                </a:lnTo>
                <a:lnTo>
                  <a:pt x="1742341" y="5673913"/>
                </a:lnTo>
                <a:lnTo>
                  <a:pt x="1847449" y="5077904"/>
                </a:lnTo>
                <a:cubicBezTo>
                  <a:pt x="1562458" y="4924037"/>
                  <a:pt x="1311807" y="4713716"/>
                  <a:pt x="1110789" y="4459773"/>
                </a:cubicBezTo>
                <a:lnTo>
                  <a:pt x="542087" y="4666781"/>
                </a:lnTo>
                <a:lnTo>
                  <a:pt x="300348" y="4248076"/>
                </a:lnTo>
                <a:lnTo>
                  <a:pt x="763973" y="3859069"/>
                </a:lnTo>
                <a:cubicBezTo>
                  <a:pt x="644561" y="3558012"/>
                  <a:pt x="587743" y="3235780"/>
                  <a:pt x="596986" y="2912038"/>
                </a:cubicBezTo>
                <a:lnTo>
                  <a:pt x="28272" y="2705059"/>
                </a:lnTo>
                <a:lnTo>
                  <a:pt x="112228" y="2228925"/>
                </a:lnTo>
                <a:lnTo>
                  <a:pt x="717434" y="2228941"/>
                </a:lnTo>
                <a:cubicBezTo>
                  <a:pt x="819475" y="1921561"/>
                  <a:pt x="983076" y="1638196"/>
                  <a:pt x="1198254" y="1396135"/>
                </a:cubicBezTo>
                <a:lnTo>
                  <a:pt x="895637" y="872019"/>
                </a:lnTo>
                <a:lnTo>
                  <a:pt x="1266004" y="561245"/>
                </a:lnTo>
                <a:lnTo>
                  <a:pt x="1729609" y="950276"/>
                </a:lnTo>
                <a:cubicBezTo>
                  <a:pt x="2005357" y="780400"/>
                  <a:pt x="2312827" y="668490"/>
                  <a:pt x="2633256" y="621375"/>
                </a:cubicBezTo>
                <a:lnTo>
                  <a:pt x="2738333" y="25361"/>
                </a:lnTo>
                <a:lnTo>
                  <a:pt x="3221812" y="25361"/>
                </a:lnTo>
                <a:lnTo>
                  <a:pt x="3326889" y="621376"/>
                </a:lnTo>
                <a:cubicBezTo>
                  <a:pt x="3647318" y="668491"/>
                  <a:pt x="3954788" y="780401"/>
                  <a:pt x="4230536" y="9502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804" tIns="1478686" rIns="1280804" bIns="1582922" numCol="1" spcCol="1270" anchor="ctr" anchorCtr="0">
            <a:noAutofit/>
          </a:bodyPr>
          <a:lstStyle/>
          <a:p>
            <a:pPr marL="0" lvl="0" indent="0" algn="ctr" defTabSz="2889250">
              <a:lnSpc>
                <a:spcPct val="90000"/>
              </a:lnSpc>
              <a:spcBef>
                <a:spcPct val="0"/>
              </a:spcBef>
              <a:spcAft>
                <a:spcPct val="35000"/>
              </a:spcAft>
              <a:buNone/>
            </a:pPr>
            <a:r>
              <a:rPr lang="en-US" sz="6600" kern="1200" dirty="0">
                <a:solidFill>
                  <a:schemeClr val="tx1"/>
                </a:solidFill>
                <a:latin typeface="Cambria Math" panose="02040503050406030204" pitchFamily="18" charset="0"/>
                <a:ea typeface="Cambria Math" panose="02040503050406030204" pitchFamily="18" charset="0"/>
              </a:rPr>
              <a:t>Improved corrosion resistance</a:t>
            </a:r>
          </a:p>
        </p:txBody>
      </p:sp>
      <p:sp>
        <p:nvSpPr>
          <p:cNvPr id="21" name="Arrow: Circular 20">
            <a:extLst>
              <a:ext uri="{FF2B5EF4-FFF2-40B4-BE49-F238E27FC236}">
                <a16:creationId xmlns:a16="http://schemas.microsoft.com/office/drawing/2014/main" id="{9FF6BC7E-4B24-4608-928D-364CC1869F3B}"/>
              </a:ext>
            </a:extLst>
          </p:cNvPr>
          <p:cNvSpPr/>
          <p:nvPr/>
        </p:nvSpPr>
        <p:spPr>
          <a:xfrm>
            <a:off x="3399916" y="2531066"/>
            <a:ext cx="9426685" cy="9872553"/>
          </a:xfrm>
          <a:prstGeom prst="circularArrow">
            <a:avLst>
              <a:gd name="adj1" fmla="val 4687"/>
              <a:gd name="adj2" fmla="val 299029"/>
              <a:gd name="adj3" fmla="val 2582165"/>
              <a:gd name="adj4" fmla="val 15725790"/>
              <a:gd name="adj5" fmla="val 5469"/>
            </a:avLst>
          </a:prstGeom>
          <a:scene3d>
            <a:camera prst="orthographicFront">
              <a:rot lat="0" lon="0" rev="0"/>
            </a:camera>
            <a:lightRig rig="contrasting" dir="t">
              <a:rot lat="0" lon="0" rev="1200000"/>
            </a:lightRig>
          </a:scene3d>
          <a:sp3d z="-182000" contourW="19050" prstMaterial="metal">
            <a:bevelT w="88900" h="203200"/>
            <a:bevelB w="165100" h="254000"/>
          </a:sp3d>
        </p:spPr>
        <p:style>
          <a:lnRef idx="0">
            <a:schemeClr val="accent3">
              <a:shade val="90000"/>
              <a:hueOff val="0"/>
              <a:satOff val="0"/>
              <a:lumOff val="0"/>
              <a:alphaOff val="0"/>
            </a:schemeClr>
          </a:lnRef>
          <a:fillRef idx="1">
            <a:schemeClr val="accent3">
              <a:shade val="90000"/>
              <a:hueOff val="0"/>
              <a:satOff val="0"/>
              <a:lumOff val="0"/>
              <a:alphaOff val="0"/>
            </a:schemeClr>
          </a:fillRef>
          <a:effectRef idx="0">
            <a:schemeClr val="accent3">
              <a:shade val="90000"/>
              <a:hueOff val="0"/>
              <a:satOff val="0"/>
              <a:lumOff val="0"/>
              <a:alphaOff val="0"/>
            </a:schemeClr>
          </a:effectRef>
          <a:fontRef idx="minor">
            <a:schemeClr val="lt1"/>
          </a:fontRef>
        </p:style>
      </p:sp>
      <p:sp>
        <p:nvSpPr>
          <p:cNvPr id="22" name="Freeform: Shape 21">
            <a:extLst>
              <a:ext uri="{FF2B5EF4-FFF2-40B4-BE49-F238E27FC236}">
                <a16:creationId xmlns:a16="http://schemas.microsoft.com/office/drawing/2014/main" id="{D661A973-6B9A-4243-A5E9-6510780A1010}"/>
              </a:ext>
            </a:extLst>
          </p:cNvPr>
          <p:cNvSpPr/>
          <p:nvPr/>
        </p:nvSpPr>
        <p:spPr>
          <a:xfrm>
            <a:off x="165711" y="1524780"/>
            <a:ext cx="5608358" cy="5683118"/>
          </a:xfrm>
          <a:custGeom>
            <a:avLst/>
            <a:gdLst>
              <a:gd name="connsiteX0" fmla="*/ 3243390 w 4334651"/>
              <a:gd name="connsiteY0" fmla="*/ 1097857 h 4334651"/>
              <a:gd name="connsiteX1" fmla="*/ 3882897 w 4334651"/>
              <a:gd name="connsiteY1" fmla="*/ 905121 h 4334651"/>
              <a:gd name="connsiteX2" fmla="*/ 4118212 w 4334651"/>
              <a:gd name="connsiteY2" fmla="*/ 1312699 h 4334651"/>
              <a:gd name="connsiteX3" fmla="*/ 3631544 w 4334651"/>
              <a:gd name="connsiteY3" fmla="*/ 1770161 h 4334651"/>
              <a:gd name="connsiteX4" fmla="*/ 3631544 w 4334651"/>
              <a:gd name="connsiteY4" fmla="*/ 2564490 h 4334651"/>
              <a:gd name="connsiteX5" fmla="*/ 4118212 w 4334651"/>
              <a:gd name="connsiteY5" fmla="*/ 3021952 h 4334651"/>
              <a:gd name="connsiteX6" fmla="*/ 3882897 w 4334651"/>
              <a:gd name="connsiteY6" fmla="*/ 3429530 h 4334651"/>
              <a:gd name="connsiteX7" fmla="*/ 3243390 w 4334651"/>
              <a:gd name="connsiteY7" fmla="*/ 3236794 h 4334651"/>
              <a:gd name="connsiteX8" fmla="*/ 2555481 w 4334651"/>
              <a:gd name="connsiteY8" fmla="*/ 3633959 h 4334651"/>
              <a:gd name="connsiteX9" fmla="*/ 2402641 w 4334651"/>
              <a:gd name="connsiteY9" fmla="*/ 4284156 h 4334651"/>
              <a:gd name="connsiteX10" fmla="*/ 1932010 w 4334651"/>
              <a:gd name="connsiteY10" fmla="*/ 4284156 h 4334651"/>
              <a:gd name="connsiteX11" fmla="*/ 1779171 w 4334651"/>
              <a:gd name="connsiteY11" fmla="*/ 3633959 h 4334651"/>
              <a:gd name="connsiteX12" fmla="*/ 1091262 w 4334651"/>
              <a:gd name="connsiteY12" fmla="*/ 3236794 h 4334651"/>
              <a:gd name="connsiteX13" fmla="*/ 451754 w 4334651"/>
              <a:gd name="connsiteY13" fmla="*/ 3429530 h 4334651"/>
              <a:gd name="connsiteX14" fmla="*/ 216439 w 4334651"/>
              <a:gd name="connsiteY14" fmla="*/ 3021952 h 4334651"/>
              <a:gd name="connsiteX15" fmla="*/ 703107 w 4334651"/>
              <a:gd name="connsiteY15" fmla="*/ 2564490 h 4334651"/>
              <a:gd name="connsiteX16" fmla="*/ 703107 w 4334651"/>
              <a:gd name="connsiteY16" fmla="*/ 1770161 h 4334651"/>
              <a:gd name="connsiteX17" fmla="*/ 216439 w 4334651"/>
              <a:gd name="connsiteY17" fmla="*/ 1312699 h 4334651"/>
              <a:gd name="connsiteX18" fmla="*/ 451754 w 4334651"/>
              <a:gd name="connsiteY18" fmla="*/ 905121 h 4334651"/>
              <a:gd name="connsiteX19" fmla="*/ 1091261 w 4334651"/>
              <a:gd name="connsiteY19" fmla="*/ 1097857 h 4334651"/>
              <a:gd name="connsiteX20" fmla="*/ 1779170 w 4334651"/>
              <a:gd name="connsiteY20" fmla="*/ 700692 h 4334651"/>
              <a:gd name="connsiteX21" fmla="*/ 1932010 w 4334651"/>
              <a:gd name="connsiteY21" fmla="*/ 50495 h 4334651"/>
              <a:gd name="connsiteX22" fmla="*/ 2402641 w 4334651"/>
              <a:gd name="connsiteY22" fmla="*/ 50495 h 4334651"/>
              <a:gd name="connsiteX23" fmla="*/ 2555480 w 4334651"/>
              <a:gd name="connsiteY23" fmla="*/ 700692 h 4334651"/>
              <a:gd name="connsiteX24" fmla="*/ 3243389 w 4334651"/>
              <a:gd name="connsiteY24" fmla="*/ 1097857 h 4334651"/>
              <a:gd name="connsiteX25" fmla="*/ 3243390 w 4334651"/>
              <a:gd name="connsiteY25" fmla="*/ 1097857 h 433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4651" h="4334651">
                <a:moveTo>
                  <a:pt x="3243390" y="1097857"/>
                </a:moveTo>
                <a:lnTo>
                  <a:pt x="3882897" y="905121"/>
                </a:lnTo>
                <a:lnTo>
                  <a:pt x="4118212" y="1312699"/>
                </a:lnTo>
                <a:lnTo>
                  <a:pt x="3631544" y="1770161"/>
                </a:lnTo>
                <a:cubicBezTo>
                  <a:pt x="3702089" y="2030239"/>
                  <a:pt x="3702089" y="2304413"/>
                  <a:pt x="3631544" y="2564490"/>
                </a:cubicBezTo>
                <a:lnTo>
                  <a:pt x="4118212" y="3021952"/>
                </a:lnTo>
                <a:lnTo>
                  <a:pt x="3882897" y="3429530"/>
                </a:lnTo>
                <a:lnTo>
                  <a:pt x="3243390" y="3236794"/>
                </a:lnTo>
                <a:cubicBezTo>
                  <a:pt x="3053429" y="3427927"/>
                  <a:pt x="2815987" y="3565014"/>
                  <a:pt x="2555481" y="3633959"/>
                </a:cubicBezTo>
                <a:lnTo>
                  <a:pt x="2402641" y="4284156"/>
                </a:lnTo>
                <a:lnTo>
                  <a:pt x="1932010" y="4284156"/>
                </a:lnTo>
                <a:lnTo>
                  <a:pt x="1779171" y="3633959"/>
                </a:lnTo>
                <a:cubicBezTo>
                  <a:pt x="1518665" y="3565014"/>
                  <a:pt x="1281223" y="3427927"/>
                  <a:pt x="1091262" y="3236794"/>
                </a:cubicBezTo>
                <a:lnTo>
                  <a:pt x="451754" y="3429530"/>
                </a:lnTo>
                <a:lnTo>
                  <a:pt x="216439" y="3021952"/>
                </a:lnTo>
                <a:lnTo>
                  <a:pt x="703107" y="2564490"/>
                </a:lnTo>
                <a:cubicBezTo>
                  <a:pt x="632562" y="2304412"/>
                  <a:pt x="632562" y="2030238"/>
                  <a:pt x="703107" y="1770161"/>
                </a:cubicBezTo>
                <a:lnTo>
                  <a:pt x="216439" y="1312699"/>
                </a:lnTo>
                <a:lnTo>
                  <a:pt x="451754" y="905121"/>
                </a:lnTo>
                <a:lnTo>
                  <a:pt x="1091261" y="1097857"/>
                </a:lnTo>
                <a:cubicBezTo>
                  <a:pt x="1281222" y="906724"/>
                  <a:pt x="1518664" y="769637"/>
                  <a:pt x="1779170" y="700692"/>
                </a:cubicBezTo>
                <a:lnTo>
                  <a:pt x="1932010" y="50495"/>
                </a:lnTo>
                <a:lnTo>
                  <a:pt x="2402641" y="50495"/>
                </a:lnTo>
                <a:lnTo>
                  <a:pt x="2555480" y="700692"/>
                </a:lnTo>
                <a:cubicBezTo>
                  <a:pt x="2815986" y="769637"/>
                  <a:pt x="3053428" y="906724"/>
                  <a:pt x="3243389" y="1097857"/>
                </a:cubicBezTo>
                <a:lnTo>
                  <a:pt x="3243390" y="109785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20000"/>
            </a:schemeClr>
          </a:fillRef>
          <a:effectRef idx="2">
            <a:schemeClr val="accent3">
              <a:alpha val="90000"/>
              <a:hueOff val="0"/>
              <a:satOff val="0"/>
              <a:lumOff val="0"/>
              <a:alphaOff val="-20000"/>
            </a:schemeClr>
          </a:effectRef>
          <a:fontRef idx="minor">
            <a:schemeClr val="lt1"/>
          </a:fontRef>
        </p:style>
        <p:txBody>
          <a:bodyPr spcFirstLastPara="0" vert="horz" wrap="square" lIns="1173811" tIns="1180407" rIns="1173811" bIns="1180407" numCol="1" spcCol="1270" anchor="ctr" anchorCtr="0">
            <a:noAutofit/>
          </a:bodyPr>
          <a:lstStyle/>
          <a:p>
            <a:pPr marL="0" lvl="0" indent="0" algn="ctr" defTabSz="2889250">
              <a:lnSpc>
                <a:spcPct val="90000"/>
              </a:lnSpc>
              <a:spcBef>
                <a:spcPct val="0"/>
              </a:spcBef>
              <a:spcAft>
                <a:spcPct val="35000"/>
              </a:spcAft>
              <a:buNone/>
            </a:pPr>
            <a:r>
              <a:rPr lang="en-US" sz="4400" kern="1200" dirty="0">
                <a:solidFill>
                  <a:schemeClr val="tx1"/>
                </a:solidFill>
                <a:latin typeface="Cambria Math" panose="02040503050406030204" pitchFamily="18" charset="0"/>
                <a:ea typeface="Cambria Math" panose="02040503050406030204" pitchFamily="18" charset="0"/>
              </a:rPr>
              <a:t>Excellent water resistance provides</a:t>
            </a:r>
          </a:p>
        </p:txBody>
      </p:sp>
      <p:sp>
        <p:nvSpPr>
          <p:cNvPr id="19" name="Freeform: Shape 18">
            <a:extLst>
              <a:ext uri="{FF2B5EF4-FFF2-40B4-BE49-F238E27FC236}">
                <a16:creationId xmlns:a16="http://schemas.microsoft.com/office/drawing/2014/main" id="{31F1701D-55BB-4880-B577-32A3DA54B92D}"/>
              </a:ext>
            </a:extLst>
          </p:cNvPr>
          <p:cNvSpPr/>
          <p:nvPr/>
        </p:nvSpPr>
        <p:spPr>
          <a:xfrm rot="21264901">
            <a:off x="12985786" y="752248"/>
            <a:ext cx="5988575" cy="6276679"/>
          </a:xfrm>
          <a:custGeom>
            <a:avLst/>
            <a:gdLst>
              <a:gd name="connsiteX0" fmla="*/ 3177860 w 4247073"/>
              <a:gd name="connsiteY0" fmla="*/ 1075676 h 4247073"/>
              <a:gd name="connsiteX1" fmla="*/ 3804446 w 4247073"/>
              <a:gd name="connsiteY1" fmla="*/ 886834 h 4247073"/>
              <a:gd name="connsiteX2" fmla="*/ 4035007 w 4247073"/>
              <a:gd name="connsiteY2" fmla="*/ 1286177 h 4247073"/>
              <a:gd name="connsiteX3" fmla="*/ 3558172 w 4247073"/>
              <a:gd name="connsiteY3" fmla="*/ 1734396 h 4247073"/>
              <a:gd name="connsiteX4" fmla="*/ 3558172 w 4247073"/>
              <a:gd name="connsiteY4" fmla="*/ 2512677 h 4247073"/>
              <a:gd name="connsiteX5" fmla="*/ 4035007 w 4247073"/>
              <a:gd name="connsiteY5" fmla="*/ 2960896 h 4247073"/>
              <a:gd name="connsiteX6" fmla="*/ 3804446 w 4247073"/>
              <a:gd name="connsiteY6" fmla="*/ 3360239 h 4247073"/>
              <a:gd name="connsiteX7" fmla="*/ 3177860 w 4247073"/>
              <a:gd name="connsiteY7" fmla="*/ 3171397 h 4247073"/>
              <a:gd name="connsiteX8" fmla="*/ 2503849 w 4247073"/>
              <a:gd name="connsiteY8" fmla="*/ 3560537 h 4247073"/>
              <a:gd name="connsiteX9" fmla="*/ 2354097 w 4247073"/>
              <a:gd name="connsiteY9" fmla="*/ 4197598 h 4247073"/>
              <a:gd name="connsiteX10" fmla="*/ 1892976 w 4247073"/>
              <a:gd name="connsiteY10" fmla="*/ 4197598 h 4247073"/>
              <a:gd name="connsiteX11" fmla="*/ 1743224 w 4247073"/>
              <a:gd name="connsiteY11" fmla="*/ 3560538 h 4247073"/>
              <a:gd name="connsiteX12" fmla="*/ 1069213 w 4247073"/>
              <a:gd name="connsiteY12" fmla="*/ 3171398 h 4247073"/>
              <a:gd name="connsiteX13" fmla="*/ 442627 w 4247073"/>
              <a:gd name="connsiteY13" fmla="*/ 3360239 h 4247073"/>
              <a:gd name="connsiteX14" fmla="*/ 212066 w 4247073"/>
              <a:gd name="connsiteY14" fmla="*/ 2960896 h 4247073"/>
              <a:gd name="connsiteX15" fmla="*/ 688901 w 4247073"/>
              <a:gd name="connsiteY15" fmla="*/ 2512677 h 4247073"/>
              <a:gd name="connsiteX16" fmla="*/ 688901 w 4247073"/>
              <a:gd name="connsiteY16" fmla="*/ 1734396 h 4247073"/>
              <a:gd name="connsiteX17" fmla="*/ 212066 w 4247073"/>
              <a:gd name="connsiteY17" fmla="*/ 1286177 h 4247073"/>
              <a:gd name="connsiteX18" fmla="*/ 442627 w 4247073"/>
              <a:gd name="connsiteY18" fmla="*/ 886834 h 4247073"/>
              <a:gd name="connsiteX19" fmla="*/ 1069213 w 4247073"/>
              <a:gd name="connsiteY19" fmla="*/ 1075676 h 4247073"/>
              <a:gd name="connsiteX20" fmla="*/ 1743224 w 4247073"/>
              <a:gd name="connsiteY20" fmla="*/ 686536 h 4247073"/>
              <a:gd name="connsiteX21" fmla="*/ 1892976 w 4247073"/>
              <a:gd name="connsiteY21" fmla="*/ 49475 h 4247073"/>
              <a:gd name="connsiteX22" fmla="*/ 2354097 w 4247073"/>
              <a:gd name="connsiteY22" fmla="*/ 49475 h 4247073"/>
              <a:gd name="connsiteX23" fmla="*/ 2503849 w 4247073"/>
              <a:gd name="connsiteY23" fmla="*/ 686535 h 4247073"/>
              <a:gd name="connsiteX24" fmla="*/ 3177860 w 4247073"/>
              <a:gd name="connsiteY24" fmla="*/ 1075675 h 4247073"/>
              <a:gd name="connsiteX25" fmla="*/ 3177860 w 4247073"/>
              <a:gd name="connsiteY25" fmla="*/ 1075676 h 424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47073" h="4247073">
                <a:moveTo>
                  <a:pt x="2733616" y="1074310"/>
                </a:moveTo>
                <a:lnTo>
                  <a:pt x="3187882" y="792962"/>
                </a:lnTo>
                <a:lnTo>
                  <a:pt x="3454111" y="1059191"/>
                </a:lnTo>
                <a:lnTo>
                  <a:pt x="3172763" y="1513457"/>
                </a:lnTo>
                <a:cubicBezTo>
                  <a:pt x="3281126" y="1699823"/>
                  <a:pt x="3337896" y="1911688"/>
                  <a:pt x="3337233" y="2127268"/>
                </a:cubicBezTo>
                <a:lnTo>
                  <a:pt x="3808021" y="2380000"/>
                </a:lnTo>
                <a:lnTo>
                  <a:pt x="3710574" y="2743675"/>
                </a:lnTo>
                <a:lnTo>
                  <a:pt x="3176494" y="2727153"/>
                </a:lnTo>
                <a:cubicBezTo>
                  <a:pt x="3069279" y="2914182"/>
                  <a:pt x="2914182" y="3069278"/>
                  <a:pt x="2727153" y="3176494"/>
                </a:cubicBezTo>
                <a:lnTo>
                  <a:pt x="2743675" y="3710574"/>
                </a:lnTo>
                <a:lnTo>
                  <a:pt x="2380000" y="3808020"/>
                </a:lnTo>
                <a:lnTo>
                  <a:pt x="2127268" y="3337233"/>
                </a:lnTo>
                <a:cubicBezTo>
                  <a:pt x="1911688" y="3337896"/>
                  <a:pt x="1699823" y="3281127"/>
                  <a:pt x="1513457" y="3172764"/>
                </a:cubicBezTo>
                <a:lnTo>
                  <a:pt x="1059191" y="3454111"/>
                </a:lnTo>
                <a:lnTo>
                  <a:pt x="792962" y="3187882"/>
                </a:lnTo>
                <a:lnTo>
                  <a:pt x="1074310" y="2733616"/>
                </a:lnTo>
                <a:cubicBezTo>
                  <a:pt x="965947" y="2547250"/>
                  <a:pt x="909177" y="2335385"/>
                  <a:pt x="909840" y="2119805"/>
                </a:cubicBezTo>
                <a:lnTo>
                  <a:pt x="439052" y="1867073"/>
                </a:lnTo>
                <a:lnTo>
                  <a:pt x="536499" y="1503398"/>
                </a:lnTo>
                <a:lnTo>
                  <a:pt x="1070579" y="1519920"/>
                </a:lnTo>
                <a:cubicBezTo>
                  <a:pt x="1177794" y="1332891"/>
                  <a:pt x="1332891" y="1177795"/>
                  <a:pt x="1519920" y="1070579"/>
                </a:cubicBezTo>
                <a:lnTo>
                  <a:pt x="1503398" y="536499"/>
                </a:lnTo>
                <a:lnTo>
                  <a:pt x="1867073" y="439053"/>
                </a:lnTo>
                <a:lnTo>
                  <a:pt x="2119805" y="909840"/>
                </a:lnTo>
                <a:cubicBezTo>
                  <a:pt x="2335385" y="909177"/>
                  <a:pt x="2547250" y="965946"/>
                  <a:pt x="2733616" y="1074309"/>
                </a:cubicBezTo>
                <a:lnTo>
                  <a:pt x="2733616" y="107431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alpha val="90000"/>
              <a:hueOff val="0"/>
              <a:satOff val="0"/>
              <a:lumOff val="0"/>
              <a:alphaOff val="-40000"/>
            </a:schemeClr>
          </a:fillRef>
          <a:effectRef idx="2">
            <a:schemeClr val="accent3">
              <a:alpha val="90000"/>
              <a:hueOff val="0"/>
              <a:satOff val="0"/>
              <a:lumOff val="0"/>
              <a:alphaOff val="-40000"/>
            </a:schemeClr>
          </a:effectRef>
          <a:fontRef idx="minor">
            <a:schemeClr val="lt1"/>
          </a:fontRef>
        </p:style>
        <p:txBody>
          <a:bodyPr spcFirstLastPara="0" vert="horz" wrap="square" lIns="1491312" tIns="1491312" rIns="1491311" bIns="1491311" numCol="1" spcCol="1270" anchor="ctr" anchorCtr="0">
            <a:noAutofit/>
          </a:bodyPr>
          <a:lstStyle/>
          <a:p>
            <a:pPr marL="0" lvl="0" indent="0" algn="ctr" defTabSz="2889250">
              <a:lnSpc>
                <a:spcPct val="90000"/>
              </a:lnSpc>
              <a:spcBef>
                <a:spcPct val="0"/>
              </a:spcBef>
              <a:spcAft>
                <a:spcPct val="35000"/>
              </a:spcAft>
              <a:buNone/>
            </a:pPr>
            <a:r>
              <a:rPr lang="en-US" sz="4000" kern="1200" dirty="0">
                <a:solidFill>
                  <a:schemeClr val="tx1"/>
                </a:solidFill>
                <a:latin typeface="Cambria Math" panose="02040503050406030204" pitchFamily="18" charset="0"/>
                <a:ea typeface="Cambria Math" panose="02040503050406030204" pitchFamily="18" charset="0"/>
              </a:rPr>
              <a:t>Incorporates tackiness additive</a:t>
            </a:r>
          </a:p>
        </p:txBody>
      </p:sp>
    </p:spTree>
    <p:extLst>
      <p:ext uri="{BB962C8B-B14F-4D97-AF65-F5344CB8AC3E}">
        <p14:creationId xmlns:p14="http://schemas.microsoft.com/office/powerpoint/2010/main" val="1380227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3460284250"/>
              </p:ext>
            </p:extLst>
          </p:nvPr>
        </p:nvGraphicFramePr>
        <p:xfrm>
          <a:off x="1085850" y="3049559"/>
          <a:ext cx="22002751" cy="8323290"/>
        </p:xfrm>
        <a:graphic>
          <a:graphicData uri="http://schemas.openxmlformats.org/drawingml/2006/table">
            <a:tbl>
              <a:tblPr firstRow="1" firstCol="1" bandRow="1">
                <a:tableStyleId>{8799B23B-EC83-4686-B30A-512413B5E67A}</a:tableStyleId>
              </a:tblPr>
              <a:tblGrid>
                <a:gridCol w="6419850">
                  <a:extLst>
                    <a:ext uri="{9D8B030D-6E8A-4147-A177-3AD203B41FA5}">
                      <a16:colId xmlns:a16="http://schemas.microsoft.com/office/drawing/2014/main" val="3207853893"/>
                    </a:ext>
                  </a:extLst>
                </a:gridCol>
                <a:gridCol w="3460630">
                  <a:extLst>
                    <a:ext uri="{9D8B030D-6E8A-4147-A177-3AD203B41FA5}">
                      <a16:colId xmlns:a16="http://schemas.microsoft.com/office/drawing/2014/main" val="796970691"/>
                    </a:ext>
                  </a:extLst>
                </a:gridCol>
                <a:gridCol w="4525094">
                  <a:extLst>
                    <a:ext uri="{9D8B030D-6E8A-4147-A177-3AD203B41FA5}">
                      <a16:colId xmlns:a16="http://schemas.microsoft.com/office/drawing/2014/main" val="3799633089"/>
                    </a:ext>
                  </a:extLst>
                </a:gridCol>
                <a:gridCol w="3591015">
                  <a:extLst>
                    <a:ext uri="{9D8B030D-6E8A-4147-A177-3AD203B41FA5}">
                      <a16:colId xmlns:a16="http://schemas.microsoft.com/office/drawing/2014/main" val="591290580"/>
                    </a:ext>
                  </a:extLst>
                </a:gridCol>
                <a:gridCol w="4006162">
                  <a:extLst>
                    <a:ext uri="{9D8B030D-6E8A-4147-A177-3AD203B41FA5}">
                      <a16:colId xmlns:a16="http://schemas.microsoft.com/office/drawing/2014/main" val="2665980972"/>
                    </a:ext>
                  </a:extLst>
                </a:gridCol>
              </a:tblGrid>
              <a:tr h="832329">
                <a:tc rowSpan="2">
                  <a:txBody>
                    <a:bodyPr/>
                    <a:lstStyle/>
                    <a:p>
                      <a:pPr algn="ctr">
                        <a:spcAft>
                          <a:spcPts val="0"/>
                        </a:spcAft>
                      </a:pPr>
                      <a:r>
                        <a:rPr lang="en-US" sz="4000" dirty="0">
                          <a:effectLst/>
                        </a:rPr>
                        <a:t>PROPERTIES</a:t>
                      </a:r>
                      <a:endParaRPr lang="en-US" sz="4000" b="1"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rowSpan="2">
                  <a:txBody>
                    <a:bodyPr/>
                    <a:lstStyle/>
                    <a:p>
                      <a:pPr algn="ctr">
                        <a:spcAft>
                          <a:spcPts val="0"/>
                        </a:spcAft>
                      </a:pPr>
                      <a:r>
                        <a:rPr lang="en-US" sz="4000" dirty="0">
                          <a:effectLst/>
                        </a:rPr>
                        <a:t>METHOD</a:t>
                      </a:r>
                      <a:endParaRPr lang="en-US" sz="4000" b="1"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gridSpan="3">
                  <a:txBody>
                    <a:bodyPr/>
                    <a:lstStyle/>
                    <a:p>
                      <a:pPr algn="ctr">
                        <a:spcAft>
                          <a:spcPts val="0"/>
                        </a:spcAft>
                      </a:pPr>
                      <a:r>
                        <a:rPr lang="en-US" sz="4000" dirty="0">
                          <a:effectLst/>
                        </a:rPr>
                        <a:t>TYPICAL RESULTS</a:t>
                      </a:r>
                      <a:endParaRPr lang="en-US" sz="4000" b="1"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hMerge="1">
                  <a:txBody>
                    <a:bodyPr/>
                    <a:lstStyle/>
                    <a:p>
                      <a:endParaRPr lang="en-PK"/>
                    </a:p>
                  </a:txBody>
                  <a:tcPr/>
                </a:tc>
                <a:tc hMerge="1">
                  <a:txBody>
                    <a:bodyPr/>
                    <a:lstStyle/>
                    <a:p>
                      <a:endParaRPr lang="en-US"/>
                    </a:p>
                  </a:txBody>
                  <a:tcPr/>
                </a:tc>
                <a:extLst>
                  <a:ext uri="{0D108BD9-81ED-4DB2-BD59-A6C34878D82A}">
                    <a16:rowId xmlns:a16="http://schemas.microsoft.com/office/drawing/2014/main" val="2213565412"/>
                  </a:ext>
                </a:extLst>
              </a:tr>
              <a:tr h="832329">
                <a:tc vMerge="1">
                  <a:txBody>
                    <a:bodyPr/>
                    <a:lstStyle/>
                    <a:p>
                      <a:endParaRPr lang="en-US"/>
                    </a:p>
                  </a:txBody>
                  <a:tcPr/>
                </a:tc>
                <a:tc vMerge="1">
                  <a:txBody>
                    <a:bodyPr/>
                    <a:lstStyle/>
                    <a:p>
                      <a:endParaRPr lang="en-US"/>
                    </a:p>
                  </a:txBody>
                  <a:tcPr/>
                </a:tc>
                <a:tc>
                  <a:txBody>
                    <a:bodyPr/>
                    <a:lstStyle/>
                    <a:p>
                      <a:pPr algn="ctr">
                        <a:spcAft>
                          <a:spcPts val="0"/>
                        </a:spcAft>
                      </a:pPr>
                      <a:r>
                        <a:rPr lang="en-US" sz="3600" b="1" dirty="0">
                          <a:effectLst/>
                          <a:latin typeface="Calibri" panose="020F0502020204030204" pitchFamily="34" charset="0"/>
                          <a:cs typeface="Calibri" panose="020F0502020204030204" pitchFamily="34" charset="0"/>
                        </a:rPr>
                        <a:t>16K</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1" dirty="0">
                          <a:effectLst/>
                        </a:rPr>
                        <a:t>20K</a:t>
                      </a:r>
                      <a:endParaRPr lang="en-US" sz="3600" b="1"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1" dirty="0">
                          <a:effectLst/>
                        </a:rPr>
                        <a:t>25K</a:t>
                      </a:r>
                      <a:endParaRPr lang="en-US" sz="3600" b="1"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1558312592"/>
                  </a:ext>
                </a:extLst>
              </a:tr>
              <a:tr h="832329">
                <a:tc>
                  <a:txBody>
                    <a:bodyPr/>
                    <a:lstStyle/>
                    <a:p>
                      <a:pPr>
                        <a:spcAft>
                          <a:spcPts val="0"/>
                        </a:spcAft>
                      </a:pPr>
                      <a:r>
                        <a:rPr lang="en-US" sz="3600">
                          <a:effectLst/>
                        </a:rPr>
                        <a:t>Appearance</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Visual</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latin typeface="Calibri" panose="020F0502020204030204" pitchFamily="34" charset="0"/>
                          <a:cs typeface="Calibri" panose="020F0502020204030204" pitchFamily="34" charset="0"/>
                        </a:rPr>
                        <a:t>Bright &amp; Clear</a:t>
                      </a:r>
                      <a:endParaRPr lang="en-US" sz="3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Bright &amp; Clear</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Bright &amp; Clear</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3737619173"/>
                  </a:ext>
                </a:extLst>
              </a:tr>
              <a:tr h="832329">
                <a:tc>
                  <a:txBody>
                    <a:bodyPr/>
                    <a:lstStyle/>
                    <a:p>
                      <a:pPr>
                        <a:spcAft>
                          <a:spcPts val="0"/>
                        </a:spcAft>
                      </a:pPr>
                      <a:r>
                        <a:rPr lang="en-US" sz="3600">
                          <a:effectLst/>
                        </a:rPr>
                        <a:t>Color</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ASTM D-1500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marL="0" indent="0" algn="ctr">
                        <a:spcAft>
                          <a:spcPts val="0"/>
                        </a:spcAft>
                        <a:buFont typeface="+mj-lt"/>
                        <a:buNone/>
                      </a:pPr>
                      <a:r>
                        <a:rPr lang="en-US" sz="3600" dirty="0">
                          <a:effectLst/>
                          <a:latin typeface="Calibri" panose="020F0502020204030204" pitchFamily="34" charset="0"/>
                          <a:cs typeface="Calibri" panose="020F0502020204030204" pitchFamily="34" charset="0"/>
                        </a:rPr>
                        <a:t>L 3.0</a:t>
                      </a:r>
                      <a:endParaRPr lang="en-US" sz="36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cell3D prstMaterial="dkEdge">
                      <a:bevel w="77470" h="12700" prst="softRound"/>
                      <a:lightRig rig="flood" dir="t"/>
                    </a:cell3D>
                  </a:tcPr>
                </a:tc>
                <a:tc>
                  <a:txBody>
                    <a:bodyPr/>
                    <a:lstStyle/>
                    <a:p>
                      <a:pPr marL="0" indent="0" algn="ctr">
                        <a:spcAft>
                          <a:spcPts val="0"/>
                        </a:spcAft>
                        <a:buFont typeface="+mj-lt"/>
                        <a:buNone/>
                      </a:pPr>
                      <a:r>
                        <a:rPr lang="en-US" sz="3600" dirty="0">
                          <a:effectLst/>
                        </a:rPr>
                        <a:t>L 3.0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L 3.0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308014840"/>
                  </a:ext>
                </a:extLst>
              </a:tr>
              <a:tr h="832329">
                <a:tc>
                  <a:txBody>
                    <a:bodyPr/>
                    <a:lstStyle/>
                    <a:p>
                      <a:pPr>
                        <a:spcAft>
                          <a:spcPts val="0"/>
                        </a:spcAft>
                      </a:pPr>
                      <a:r>
                        <a:rPr lang="en-US" sz="3600">
                          <a:effectLst/>
                        </a:rPr>
                        <a:t>Density @ 15 °C, Kg/liter</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ASTM D-4052</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0" dirty="0">
                          <a:effectLst/>
                          <a:latin typeface="Calibri" panose="020F0502020204030204" pitchFamily="34" charset="0"/>
                          <a:ea typeface="Times New Roman" panose="02020603050405020304" pitchFamily="18" charset="0"/>
                          <a:cs typeface="Calibri" panose="020F0502020204030204" pitchFamily="34" charset="0"/>
                        </a:rPr>
                        <a:t>0.9119</a:t>
                      </a: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0.9110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0.9101</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4079075088"/>
                  </a:ext>
                </a:extLst>
              </a:tr>
              <a:tr h="832329">
                <a:tc>
                  <a:txBody>
                    <a:bodyPr/>
                    <a:lstStyle/>
                    <a:p>
                      <a:pPr>
                        <a:spcAft>
                          <a:spcPts val="0"/>
                        </a:spcAft>
                      </a:pPr>
                      <a:r>
                        <a:rPr lang="en-US" sz="3600">
                          <a:effectLst/>
                        </a:rPr>
                        <a:t>Kinematic Viscosity @ 40 °C, cSt</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ASTM D-445</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0" dirty="0">
                          <a:effectLst/>
                          <a:latin typeface="Calibri" panose="020F0502020204030204" pitchFamily="34" charset="0"/>
                          <a:ea typeface="Times New Roman" panose="02020603050405020304" pitchFamily="18" charset="0"/>
                          <a:cs typeface="Calibri" panose="020F0502020204030204" pitchFamily="34" charset="0"/>
                        </a:rPr>
                        <a:t>16,100</a:t>
                      </a: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20,100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25,100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1584689211"/>
                  </a:ext>
                </a:extLst>
              </a:tr>
              <a:tr h="832329">
                <a:tc>
                  <a:txBody>
                    <a:bodyPr/>
                    <a:lstStyle/>
                    <a:p>
                      <a:pPr>
                        <a:spcAft>
                          <a:spcPts val="0"/>
                        </a:spcAft>
                      </a:pPr>
                      <a:r>
                        <a:rPr lang="en-US" sz="3600">
                          <a:effectLst/>
                        </a:rPr>
                        <a:t>Kinematic Viscosity @ 100 °C, cSt</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ASTM D-445</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0" dirty="0">
                          <a:effectLst/>
                          <a:latin typeface="Calibri" panose="020F0502020204030204" pitchFamily="34" charset="0"/>
                          <a:ea typeface="Times New Roman" panose="02020603050405020304" pitchFamily="18" charset="0"/>
                          <a:cs typeface="Calibri" panose="020F0502020204030204" pitchFamily="34" charset="0"/>
                        </a:rPr>
                        <a:t>526</a:t>
                      </a:r>
                    </a:p>
                  </a:txBody>
                  <a:tcPr marL="68580" marR="68580" marT="0" marB="0" anchor="ctr">
                    <a:cell3D prstMaterial="dkEdge">
                      <a:bevel w="77470" h="12700" prst="softRound"/>
                      <a:lightRig rig="flood" dir="t"/>
                    </a:cell3D>
                  </a:tcPr>
                </a:tc>
                <a:tc>
                  <a:txBody>
                    <a:bodyPr/>
                    <a:lstStyle/>
                    <a:p>
                      <a:pPr algn="ctr">
                        <a:spcAft>
                          <a:spcPts val="0"/>
                        </a:spcAft>
                      </a:pPr>
                      <a:r>
                        <a:rPr lang="en-US" sz="3600" b="0" dirty="0">
                          <a:effectLst/>
                          <a:latin typeface="Times New Roman" panose="02020603050405020304" pitchFamily="18" charset="0"/>
                          <a:ea typeface="Times New Roman" panose="02020603050405020304" pitchFamily="18" charset="0"/>
                        </a:rPr>
                        <a:t>616</a:t>
                      </a: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750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3078768749"/>
                  </a:ext>
                </a:extLst>
              </a:tr>
              <a:tr h="832329">
                <a:tc>
                  <a:txBody>
                    <a:bodyPr/>
                    <a:lstStyle/>
                    <a:p>
                      <a:pPr>
                        <a:spcAft>
                          <a:spcPts val="0"/>
                        </a:spcAft>
                      </a:pPr>
                      <a:r>
                        <a:rPr lang="en-US" sz="3600">
                          <a:effectLst/>
                        </a:rPr>
                        <a:t>Flash Point (COC), °C  </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ASTM D-92</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0" dirty="0">
                          <a:effectLst/>
                          <a:latin typeface="Calibri" panose="020F0502020204030204" pitchFamily="34" charset="0"/>
                          <a:ea typeface="Times New Roman" panose="02020603050405020304" pitchFamily="18" charset="0"/>
                          <a:cs typeface="Calibri" panose="020F0502020204030204" pitchFamily="34" charset="0"/>
                        </a:rPr>
                        <a:t>224</a:t>
                      </a: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222</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222</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923410344"/>
                  </a:ext>
                </a:extLst>
              </a:tr>
              <a:tr h="832329">
                <a:tc>
                  <a:txBody>
                    <a:bodyPr/>
                    <a:lstStyle/>
                    <a:p>
                      <a:pPr>
                        <a:spcAft>
                          <a:spcPts val="0"/>
                        </a:spcAft>
                      </a:pPr>
                      <a:r>
                        <a:rPr lang="en-US" sz="3600">
                          <a:effectLst/>
                        </a:rPr>
                        <a:t>Pour Point, °C</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ASTM D-97</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0" dirty="0">
                          <a:effectLst/>
                          <a:latin typeface="Calibri" panose="020F0502020204030204" pitchFamily="34" charset="0"/>
                          <a:ea typeface="Times New Roman" panose="02020603050405020304" pitchFamily="18" charset="0"/>
                          <a:cs typeface="Calibri" panose="020F0502020204030204" pitchFamily="34" charset="0"/>
                        </a:rPr>
                        <a:t>6</a:t>
                      </a: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9</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9</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913263437"/>
                  </a:ext>
                </a:extLst>
              </a:tr>
              <a:tr h="832329">
                <a:tc>
                  <a:txBody>
                    <a:bodyPr/>
                    <a:lstStyle/>
                    <a:p>
                      <a:pPr>
                        <a:spcAft>
                          <a:spcPts val="0"/>
                        </a:spcAft>
                      </a:pPr>
                      <a:r>
                        <a:rPr lang="en-US" sz="3600">
                          <a:effectLst/>
                        </a:rPr>
                        <a:t>Viscosity Index</a:t>
                      </a:r>
                      <a:endParaRPr lang="en-US" sz="3600" b="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ASTM D-2270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b="0" dirty="0">
                          <a:effectLst/>
                          <a:latin typeface="Calibri" panose="020F0502020204030204" pitchFamily="34" charset="0"/>
                          <a:ea typeface="Times New Roman" panose="02020603050405020304" pitchFamily="18" charset="0"/>
                          <a:cs typeface="Calibri" panose="020F0502020204030204" pitchFamily="34" charset="0"/>
                        </a:rPr>
                        <a:t>176</a:t>
                      </a: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180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tc>
                  <a:txBody>
                    <a:bodyPr/>
                    <a:lstStyle/>
                    <a:p>
                      <a:pPr algn="ctr">
                        <a:spcAft>
                          <a:spcPts val="0"/>
                        </a:spcAft>
                      </a:pPr>
                      <a:r>
                        <a:rPr lang="en-US" sz="3600" dirty="0">
                          <a:effectLst/>
                        </a:rPr>
                        <a:t>190</a:t>
                      </a:r>
                      <a:endParaRPr lang="en-US" sz="3600" b="0" dirty="0">
                        <a:effectLst/>
                        <a:latin typeface="Times New Roman" panose="02020603050405020304" pitchFamily="18" charset="0"/>
                        <a:ea typeface="Times New Roman" panose="02020603050405020304" pitchFamily="18" charset="0"/>
                      </a:endParaRPr>
                    </a:p>
                  </a:txBody>
                  <a:tcPr marL="68580" marR="68580" marT="0" marB="0" anchor="ctr">
                    <a:cell3D prstMaterial="dkEdge">
                      <a:bevel w="77470" h="12700" prst="softRound"/>
                      <a:lightRig rig="flood" dir="t"/>
                    </a:cell3D>
                  </a:tcPr>
                </a:tc>
                <a:extLst>
                  <a:ext uri="{0D108BD9-81ED-4DB2-BD59-A6C34878D82A}">
                    <a16:rowId xmlns:a16="http://schemas.microsoft.com/office/drawing/2014/main" val="3413419091"/>
                  </a:ext>
                </a:extLst>
              </a:tr>
            </a:tbl>
          </a:graphicData>
        </a:graphic>
      </p:graphicFrame>
      <p:sp>
        <p:nvSpPr>
          <p:cNvPr id="9" name="TextBox 8">
            <a:extLst>
              <a:ext uri="{FF2B5EF4-FFF2-40B4-BE49-F238E27FC236}">
                <a16:creationId xmlns:a16="http://schemas.microsoft.com/office/drawing/2014/main" id="{82D18561-1E1D-4C28-911F-52B61C6C6FB3}"/>
              </a:ext>
            </a:extLst>
          </p:cNvPr>
          <p:cNvSpPr txBox="1"/>
          <p:nvPr/>
        </p:nvSpPr>
        <p:spPr>
          <a:xfrm>
            <a:off x="466284" y="201730"/>
            <a:ext cx="19617859" cy="1200329"/>
          </a:xfrm>
          <a:prstGeom prst="rect">
            <a:avLst/>
          </a:prstGeom>
          <a:blipFill dpi="0" rotWithShape="1">
            <a:blip r:embed="rId3">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a:t>
            </a:r>
            <a:r>
              <a:rPr lang="en-US" sz="60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Typical Characteristics</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2B9197DF-2DA1-41BE-8F17-F0CCCCB970F7}"/>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13</a:t>
            </a:r>
            <a:endParaRPr lang="en-ID" sz="2000" b="1" dirty="0">
              <a:solidFill>
                <a:schemeClr val="tx1">
                  <a:lumMod val="95000"/>
                  <a:lumOff val="5000"/>
                </a:schemeClr>
              </a:solidFill>
              <a:latin typeface="Corbel" panose="020B0503020204020204" pitchFamily="34" charset="0"/>
              <a:cs typeface="Sora" pitchFamily="2" charset="0"/>
            </a:endParaRPr>
          </a:p>
        </p:txBody>
      </p:sp>
    </p:spTree>
    <p:extLst>
      <p:ext uri="{BB962C8B-B14F-4D97-AF65-F5344CB8AC3E}">
        <p14:creationId xmlns:p14="http://schemas.microsoft.com/office/powerpoint/2010/main" val="2349280061"/>
      </p:ext>
    </p:extLst>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14</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BBC9A9-3667-42CE-8FAC-063939E0902C}"/>
              </a:ext>
            </a:extLst>
          </p:cNvPr>
          <p:cNvSpPr txBox="1"/>
          <p:nvPr/>
        </p:nvSpPr>
        <p:spPr>
          <a:xfrm>
            <a:off x="466284" y="201730"/>
            <a:ext cx="19617859" cy="1200329"/>
          </a:xfrm>
          <a:prstGeom prst="rect">
            <a:avLst/>
          </a:prstGeom>
          <a:blipFill dpi="0" rotWithShape="1">
            <a:blip r:embed="rId3">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GOLD-Proof of Performance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1B5157B0-3BEB-4C6C-B2EB-4D90219A2742}"/>
              </a:ext>
            </a:extLst>
          </p:cNvPr>
          <p:cNvPicPr>
            <a:picLocks noChangeAspect="1"/>
          </p:cNvPicPr>
          <p:nvPr/>
        </p:nvPicPr>
        <p:blipFill>
          <a:blip r:embed="rId4"/>
          <a:stretch>
            <a:fillRect/>
          </a:stretch>
        </p:blipFill>
        <p:spPr>
          <a:xfrm>
            <a:off x="2368292" y="1628509"/>
            <a:ext cx="7906921" cy="11225875"/>
          </a:xfrm>
          <a:prstGeom prst="rect">
            <a:avLst/>
          </a:prstGeom>
          <a:ln w="28575">
            <a:solidFill>
              <a:schemeClr val="tx1"/>
            </a:solidFill>
          </a:ln>
        </p:spPr>
      </p:pic>
      <p:pic>
        <p:nvPicPr>
          <p:cNvPr id="3" name="Picture 2">
            <a:extLst>
              <a:ext uri="{FF2B5EF4-FFF2-40B4-BE49-F238E27FC236}">
                <a16:creationId xmlns:a16="http://schemas.microsoft.com/office/drawing/2014/main" id="{F5DE0CC5-1744-40DD-9FB9-36624C7C0EEE}"/>
              </a:ext>
            </a:extLst>
          </p:cNvPr>
          <p:cNvPicPr>
            <a:picLocks noChangeAspect="1"/>
          </p:cNvPicPr>
          <p:nvPr/>
        </p:nvPicPr>
        <p:blipFill>
          <a:blip r:embed="rId5"/>
          <a:stretch>
            <a:fillRect/>
          </a:stretch>
        </p:blipFill>
        <p:spPr>
          <a:xfrm>
            <a:off x="12538002" y="1556746"/>
            <a:ext cx="8203988" cy="11319660"/>
          </a:xfrm>
          <a:prstGeom prst="rect">
            <a:avLst/>
          </a:prstGeom>
          <a:ln w="38100">
            <a:solidFill>
              <a:schemeClr val="tx1"/>
            </a:solidFill>
          </a:ln>
        </p:spPr>
      </p:pic>
    </p:spTree>
    <p:extLst>
      <p:ext uri="{BB962C8B-B14F-4D97-AF65-F5344CB8AC3E}">
        <p14:creationId xmlns:p14="http://schemas.microsoft.com/office/powerpoint/2010/main" val="261647153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002163-D2B3-487F-8198-764D109297AE}" type="slidenum">
              <a:rPr lang="en-US" smtClean="0"/>
              <a:t>16</a:t>
            </a:fld>
            <a:endParaRPr lang="en-US" dirty="0"/>
          </a:p>
        </p:txBody>
      </p:sp>
      <p:cxnSp>
        <p:nvCxnSpPr>
          <p:cNvPr id="14" name="Straight Connector 13"/>
          <p:cNvCxnSpPr/>
          <p:nvPr/>
        </p:nvCxnSpPr>
        <p:spPr>
          <a:xfrm>
            <a:off x="818813" y="1392428"/>
            <a:ext cx="225719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8813" y="12712319"/>
            <a:ext cx="2257192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8813" y="1529368"/>
            <a:ext cx="12659778" cy="889464"/>
          </a:xfrm>
          <a:prstGeom prst="rect">
            <a:avLst/>
          </a:prstGeom>
          <a:solidFill>
            <a:srgbClr val="0C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Cambria Math" panose="02040503050406030204" pitchFamily="18" charset="0"/>
                <a:ea typeface="Cambria Math" panose="02040503050406030204" pitchFamily="18" charset="0"/>
              </a:rPr>
              <a:t>PSO AUTOMOTIVE LUBRICANTS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11" y="4396355"/>
            <a:ext cx="22571928" cy="6576445"/>
          </a:xfrm>
          <a:prstGeom prst="rect">
            <a:avLst/>
          </a:prstGeom>
        </p:spPr>
      </p:pic>
      <p:pic>
        <p:nvPicPr>
          <p:cNvPr id="8" name="Picture 7"/>
          <p:cNvPicPr/>
          <p:nvPr/>
        </p:nvPicPr>
        <p:blipFill rotWithShape="1">
          <a:blip r:embed="rId3"/>
          <a:srcRect l="86645" t="23172" r="9509" b="70181"/>
          <a:stretch/>
        </p:blipFill>
        <p:spPr bwMode="auto">
          <a:xfrm>
            <a:off x="21945600" y="152400"/>
            <a:ext cx="1238250" cy="1240028"/>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0176EA7E-E34D-4ED8-B8FA-4B70299A1AF0}"/>
              </a:ext>
            </a:extLst>
          </p:cNvPr>
          <p:cNvSpPr>
            <a:spLocks noGrp="1"/>
          </p:cNvSpPr>
          <p:nvPr>
            <p:ph type="ftr" sz="quarter" idx="11"/>
          </p:nvPr>
        </p:nvSpPr>
        <p:spPr/>
        <p:txBody>
          <a:bodyPr/>
          <a:lstStyle/>
          <a:p>
            <a:endParaRPr lang="en-US" dirty="0"/>
          </a:p>
        </p:txBody>
      </p:sp>
      <p:sp>
        <p:nvSpPr>
          <p:cNvPr id="10" name="TextBox 9">
            <a:extLst>
              <a:ext uri="{FF2B5EF4-FFF2-40B4-BE49-F238E27FC236}">
                <a16:creationId xmlns:a16="http://schemas.microsoft.com/office/drawing/2014/main" id="{7D9DE440-1248-4223-8E5E-701B631737EB}"/>
              </a:ext>
            </a:extLst>
          </p:cNvPr>
          <p:cNvSpPr txBox="1"/>
          <p:nvPr/>
        </p:nvSpPr>
        <p:spPr>
          <a:xfrm>
            <a:off x="466284" y="201730"/>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287DA652-E6C8-4C95-8C3A-373CE186A855}"/>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15</a:t>
            </a:r>
            <a:endParaRPr lang="en-ID" sz="2000" b="1" dirty="0">
              <a:solidFill>
                <a:schemeClr val="tx1">
                  <a:lumMod val="95000"/>
                  <a:lumOff val="5000"/>
                </a:schemeClr>
              </a:solidFill>
              <a:latin typeface="Corbel" panose="020B0503020204020204" pitchFamily="34" charset="0"/>
              <a:cs typeface="Sora" pitchFamily="2" charset="0"/>
            </a:endParaRPr>
          </a:p>
        </p:txBody>
      </p:sp>
    </p:spTree>
    <p:extLst>
      <p:ext uri="{BB962C8B-B14F-4D97-AF65-F5344CB8AC3E}">
        <p14:creationId xmlns:p14="http://schemas.microsoft.com/office/powerpoint/2010/main" val="121169418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002163-D2B3-487F-8198-764D109297AE}" type="slidenum">
              <a:rPr lang="en-US" smtClean="0"/>
              <a:t>17</a:t>
            </a:fld>
            <a:endParaRPr lang="en-US"/>
          </a:p>
        </p:txBody>
      </p:sp>
      <p:cxnSp>
        <p:nvCxnSpPr>
          <p:cNvPr id="14" name="Straight Connector 13"/>
          <p:cNvCxnSpPr/>
          <p:nvPr/>
        </p:nvCxnSpPr>
        <p:spPr>
          <a:xfrm>
            <a:off x="819556" y="1392784"/>
            <a:ext cx="225704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56" y="12711939"/>
            <a:ext cx="225704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9555" y="1591267"/>
            <a:ext cx="12658954" cy="827854"/>
          </a:xfrm>
          <a:prstGeom prst="rect">
            <a:avLst/>
          </a:prstGeom>
          <a:solidFill>
            <a:srgbClr val="0C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Cambria Math" panose="02040503050406030204" pitchFamily="18" charset="0"/>
                <a:ea typeface="Cambria Math" panose="02040503050406030204" pitchFamily="18" charset="0"/>
              </a:rPr>
              <a:t>PSO CARIENT Series - Petrol Engine Oil</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4054" y="2931006"/>
            <a:ext cx="7135965" cy="381885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6673" y="2855474"/>
            <a:ext cx="7135965" cy="38188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597" y="6667596"/>
            <a:ext cx="4879138" cy="604434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6635" y="6484868"/>
            <a:ext cx="4972522" cy="6484414"/>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32054" y="6674331"/>
            <a:ext cx="4725038" cy="6477676"/>
          </a:xfrm>
          <a:prstGeom prst="rect">
            <a:avLst/>
          </a:prstGeom>
        </p:spPr>
      </p:pic>
      <p:pic>
        <p:nvPicPr>
          <p:cNvPr id="17" name="Picture 16">
            <a:extLst>
              <a:ext uri="{FF2B5EF4-FFF2-40B4-BE49-F238E27FC236}">
                <a16:creationId xmlns:a16="http://schemas.microsoft.com/office/drawing/2014/main" id="{BAE42A7D-252C-4B0B-9273-E8BFF9A845EA}"/>
              </a:ext>
            </a:extLst>
          </p:cNvPr>
          <p:cNvPicPr>
            <a:picLocks noChangeAspect="1"/>
          </p:cNvPicPr>
          <p:nvPr/>
        </p:nvPicPr>
        <p:blipFill>
          <a:blip r:embed="rId8"/>
          <a:stretch>
            <a:fillRect/>
          </a:stretch>
        </p:blipFill>
        <p:spPr>
          <a:xfrm>
            <a:off x="18902886" y="7481207"/>
            <a:ext cx="3423819" cy="4819864"/>
          </a:xfrm>
          <a:prstGeom prst="rect">
            <a:avLst/>
          </a:prstGeom>
        </p:spPr>
      </p:pic>
      <p:sp>
        <p:nvSpPr>
          <p:cNvPr id="18" name="TextBox 17">
            <a:extLst>
              <a:ext uri="{FF2B5EF4-FFF2-40B4-BE49-F238E27FC236}">
                <a16:creationId xmlns:a16="http://schemas.microsoft.com/office/drawing/2014/main" id="{91E19867-C99A-4420-A5A6-672DAD0B3D05}"/>
              </a:ext>
            </a:extLst>
          </p:cNvPr>
          <p:cNvSpPr txBox="1"/>
          <p:nvPr/>
        </p:nvSpPr>
        <p:spPr>
          <a:xfrm>
            <a:off x="466284" y="201730"/>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E06981E4-9832-4A33-9F53-E5DFF09A0245}"/>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16</a:t>
            </a:r>
            <a:endParaRPr lang="en-ID" sz="2000" b="1" dirty="0">
              <a:solidFill>
                <a:schemeClr val="tx1">
                  <a:lumMod val="95000"/>
                  <a:lumOff val="5000"/>
                </a:schemeClr>
              </a:solidFill>
              <a:latin typeface="Corbel" panose="020B0503020204020204" pitchFamily="34" charset="0"/>
              <a:cs typeface="Sora" pitchFamily="2" charset="0"/>
            </a:endParaRPr>
          </a:p>
        </p:txBody>
      </p:sp>
    </p:spTree>
    <p:extLst>
      <p:ext uri="{BB962C8B-B14F-4D97-AF65-F5344CB8AC3E}">
        <p14:creationId xmlns:p14="http://schemas.microsoft.com/office/powerpoint/2010/main" val="258049211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002163-D2B3-487F-8198-764D109297AE}" type="slidenum">
              <a:rPr lang="en-US" smtClean="0"/>
              <a:t>18</a:t>
            </a:fld>
            <a:endParaRPr lang="en-US"/>
          </a:p>
        </p:txBody>
      </p:sp>
      <p:cxnSp>
        <p:nvCxnSpPr>
          <p:cNvPr id="14" name="Straight Connector 13"/>
          <p:cNvCxnSpPr/>
          <p:nvPr/>
        </p:nvCxnSpPr>
        <p:spPr>
          <a:xfrm>
            <a:off x="819556" y="1392784"/>
            <a:ext cx="225704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56" y="12711939"/>
            <a:ext cx="225704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9555" y="1558725"/>
            <a:ext cx="12658954" cy="860396"/>
          </a:xfrm>
          <a:prstGeom prst="rect">
            <a:avLst/>
          </a:prstGeom>
          <a:solidFill>
            <a:srgbClr val="0C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Cambria Math" panose="02040503050406030204" pitchFamily="18" charset="0"/>
                <a:ea typeface="Cambria Math" panose="02040503050406030204" pitchFamily="18" charset="0"/>
              </a:rPr>
              <a:t>PSO DEO Series-Diesel Engine Oil</a:t>
            </a:r>
          </a:p>
        </p:txBody>
      </p:sp>
      <p:pic>
        <p:nvPicPr>
          <p:cNvPr id="5122" name="Picture 2" descr="https://www.psopk.com/public/assets/images/lubricant-products/DEO-Pack_Front-m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357" y="2488145"/>
            <a:ext cx="4593713" cy="54323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313D752-81AC-4E24-B82D-D73472AE8F78}"/>
              </a:ext>
            </a:extLst>
          </p:cNvPr>
          <p:cNvPicPr/>
          <p:nvPr/>
        </p:nvPicPr>
        <p:blipFill rotWithShape="1">
          <a:blip r:embed="rId4">
            <a:extLst>
              <a:ext uri="{BEBA8EAE-BF5A-486C-A8C5-ECC9F3942E4B}">
                <a14:imgProps xmlns:a14="http://schemas.microsoft.com/office/drawing/2010/main">
                  <a14:imgLayer r:embed="rId5">
                    <a14:imgEffect>
                      <a14:backgroundRemoval t="21556" b="77778" l="56375" r="81375">
                        <a14:foregroundMark x1="56375" y1="56444" x2="57000" y2="26222"/>
                        <a14:foregroundMark x1="56875" y1="26000" x2="62000" y2="26889"/>
                        <a14:foregroundMark x1="62000" y1="26889" x2="60500" y2="46889"/>
                        <a14:foregroundMark x1="60500" y1="46889" x2="57125" y2="57556"/>
                        <a14:foregroundMark x1="56500" y1="58667" x2="57500" y2="77333"/>
                        <a14:foregroundMark x1="57500" y1="77333" x2="60250" y2="77778"/>
                        <a14:foregroundMark x1="60250" y1="77778" x2="63250" y2="77778"/>
                        <a14:foregroundMark x1="63250" y1="77778" x2="66125" y2="77778"/>
                        <a14:foregroundMark x1="66125" y1="77778" x2="72000" y2="77556"/>
                        <a14:foregroundMark x1="72000" y1="77556" x2="77375" y2="77778"/>
                        <a14:foregroundMark x1="77375" y1="77778" x2="76750" y2="73333"/>
                        <a14:foregroundMark x1="76750" y1="73333" x2="75000" y2="69111"/>
                        <a14:foregroundMark x1="75000" y1="69111" x2="74500" y2="64889"/>
                        <a14:foregroundMark x1="74500" y1="64889" x2="71500" y2="62000"/>
                        <a14:foregroundMark x1="71500" y1="62000" x2="57875" y2="58667"/>
                        <a14:foregroundMark x1="57875" y1="58667" x2="56875" y2="57778"/>
                        <a14:foregroundMark x1="59625" y1="67778" x2="64125" y2="67556"/>
                        <a14:foregroundMark x1="64125" y1="67556" x2="74500" y2="70222"/>
                        <a14:foregroundMark x1="74500" y1="70222" x2="79750" y2="73778"/>
                        <a14:foregroundMark x1="79750" y1="73778" x2="67625" y2="76000"/>
                        <a14:foregroundMark x1="67625" y1="76000" x2="58500" y2="74667"/>
                        <a14:foregroundMark x1="58500" y1="74667" x2="59000" y2="70222"/>
                        <a14:foregroundMark x1="59000" y1="70222" x2="60375" y2="68667"/>
                        <a14:foregroundMark x1="56625" y1="77111" x2="69875" y2="78667"/>
                        <a14:foregroundMark x1="69875" y1="78667" x2="75250" y2="78222"/>
                        <a14:foregroundMark x1="75250" y1="78222" x2="77875" y2="78222"/>
                        <a14:foregroundMark x1="77875" y1="78222" x2="80375" y2="77778"/>
                        <a14:foregroundMark x1="80375" y1="77778" x2="79500" y2="73556"/>
                        <a14:foregroundMark x1="79500" y1="73556" x2="78875" y2="73111"/>
                        <a14:foregroundMark x1="81250" y1="78444" x2="81375" y2="74222"/>
                        <a14:foregroundMark x1="81375" y1="74222" x2="80375" y2="70000"/>
                        <a14:foregroundMark x1="80375" y1="70000" x2="77250" y2="69333"/>
                        <a14:foregroundMark x1="62125" y1="23778" x2="59625" y2="22000"/>
                        <a14:foregroundMark x1="59625" y1="22000" x2="57625" y2="24667"/>
                        <a14:foregroundMark x1="57625" y1="24667" x2="57625" y2="24889"/>
                        <a14:foregroundMark x1="60125" y1="38222" x2="59000" y2="46889"/>
                        <a14:foregroundMark x1="59000" y1="46889" x2="59000" y2="49556"/>
                        <a14:foregroundMark x1="61750" y1="49333" x2="61375" y2="49111"/>
                        <a14:foregroundMark x1="68250" y1="21333" x2="70875" y2="21556"/>
                        <a14:foregroundMark x1="70875" y1="21556" x2="71750" y2="22222"/>
                      </a14:backgroundRemoval>
                    </a14:imgEffect>
                  </a14:imgLayer>
                </a14:imgProps>
              </a:ext>
              <a:ext uri="{28A0092B-C50C-407E-A947-70E740481C1C}">
                <a14:useLocalDpi xmlns:a14="http://schemas.microsoft.com/office/drawing/2010/main" val="0"/>
              </a:ext>
            </a:extLst>
          </a:blip>
          <a:srcRect l="55684" t="18431" r="17049" b="20429"/>
          <a:stretch/>
        </p:blipFill>
        <p:spPr>
          <a:xfrm>
            <a:off x="14204671" y="2985587"/>
            <a:ext cx="4323503" cy="5115553"/>
          </a:xfrm>
          <a:prstGeom prst="rect">
            <a:avLst/>
          </a:prstGeom>
        </p:spPr>
      </p:pic>
      <p:pic>
        <p:nvPicPr>
          <p:cNvPr id="12" name="Picture 11">
            <a:extLst>
              <a:ext uri="{FF2B5EF4-FFF2-40B4-BE49-F238E27FC236}">
                <a16:creationId xmlns:a16="http://schemas.microsoft.com/office/drawing/2014/main" id="{7B80B2AC-29BC-4623-AD64-BEC472359802}"/>
              </a:ext>
            </a:extLst>
          </p:cNvPr>
          <p:cNvPicPr/>
          <p:nvPr/>
        </p:nvPicPr>
        <p:blipFill>
          <a:blip r:embed="rId6" cstate="print">
            <a:extLst>
              <a:ext uri="{BEBA8EAE-BF5A-486C-A8C5-ECC9F3942E4B}">
                <a14:imgProps xmlns:a14="http://schemas.microsoft.com/office/drawing/2010/main">
                  <a14:imgLayer r:embed="rId7">
                    <a14:imgEffect>
                      <a14:backgroundRemoval t="695" b="97617" l="3377" r="98636">
                        <a14:foregroundMark x1="23896" y1="4816" x2="24545" y2="7646"/>
                        <a14:foregroundMark x1="26429" y1="10377" x2="24091" y2="18123"/>
                        <a14:foregroundMark x1="24091" y1="18123" x2="3312" y2="35402"/>
                        <a14:foregroundMark x1="3312" y1="35402" x2="3377" y2="20060"/>
                        <a14:foregroundMark x1="3377" y1="20060" x2="10195" y2="14052"/>
                        <a14:foregroundMark x1="10195" y1="14052" x2="19740" y2="11470"/>
                        <a14:foregroundMark x1="19740" y1="11470" x2="24935" y2="11470"/>
                        <a14:foregroundMark x1="29351" y1="13853" x2="39740" y2="13704"/>
                        <a14:foregroundMark x1="39740" y1="13704" x2="43052" y2="22195"/>
                        <a14:foregroundMark x1="43052" y1="22195" x2="42792" y2="28798"/>
                        <a14:foregroundMark x1="46753" y1="17825" x2="75455" y2="27756"/>
                        <a14:foregroundMark x1="75455" y1="27756" x2="80519" y2="35601"/>
                        <a14:foregroundMark x1="80519" y1="35601" x2="75844" y2="41956"/>
                        <a14:foregroundMark x1="77273" y1="26068" x2="82922" y2="19911"/>
                        <a14:foregroundMark x1="82922" y1="19911" x2="91883" y2="16783"/>
                        <a14:foregroundMark x1="91883" y1="16783" x2="97403" y2="23833"/>
                        <a14:foregroundMark x1="97403" y1="23833" x2="98247" y2="48014"/>
                        <a14:foregroundMark x1="98247" y1="48014" x2="79545" y2="42006"/>
                        <a14:foregroundMark x1="79545" y1="42006" x2="78766" y2="27358"/>
                        <a14:foregroundMark x1="89351" y1="53078" x2="88896" y2="76415"/>
                        <a14:foregroundMark x1="83686" y1="80083" x2="80714" y2="82175"/>
                        <a14:foregroundMark x1="88896" y1="76415" x2="87963" y2="77072"/>
                        <a14:foregroundMark x1="80714" y1="82175" x2="86234" y2="89921"/>
                        <a14:foregroundMark x1="86234" y1="89921" x2="93506" y2="95432"/>
                        <a14:foregroundMark x1="93506" y1="95432" x2="98701" y2="88332"/>
                        <a14:foregroundMark x1="98701" y1="88332" x2="98896" y2="57249"/>
                        <a14:foregroundMark x1="98896" y1="57249" x2="90519" y2="53078"/>
                        <a14:foregroundMark x1="90519" y1="53078" x2="90390" y2="53078"/>
                        <a14:foregroundMark x1="72078" y1="81827" x2="90000" y2="90218"/>
                        <a14:foregroundMark x1="90000" y1="90218" x2="90000" y2="97865"/>
                        <a14:foregroundMark x1="90000" y1="97865" x2="12143" y2="97219"/>
                        <a14:foregroundMark x1="12143" y1="97219" x2="3571" y2="93148"/>
                        <a14:foregroundMark x1="3571" y1="93148" x2="3831" y2="77259"/>
                        <a14:foregroundMark x1="3831" y1="77259" x2="8571" y2="70060"/>
                        <a14:foregroundMark x1="8571" y1="70060" x2="17597" y2="75521"/>
                        <a14:foregroundMark x1="17597" y1="75521" x2="27403" y2="78600"/>
                        <a14:foregroundMark x1="27403" y1="78600" x2="73571" y2="82920"/>
                        <a14:foregroundMark x1="10455" y1="97865" x2="47857" y2="98709"/>
                        <a14:foregroundMark x1="47857" y1="98709" x2="58571" y2="98659"/>
                        <a14:foregroundMark x1="58571" y1="98659" x2="81169" y2="98659"/>
                        <a14:foregroundMark x1="81169" y1="98659" x2="86623" y2="92453"/>
                        <a14:foregroundMark x1="86623" y1="92453" x2="76429" y2="87289"/>
                        <a14:foregroundMark x1="76429" y1="87289" x2="19351" y2="81182"/>
                        <a14:foregroundMark x1="19351" y1="81182" x2="9416" y2="85154"/>
                        <a14:foregroundMark x1="9416" y1="85154" x2="6688" y2="93347"/>
                        <a14:foregroundMark x1="6688" y1="93347" x2="10844" y2="97666"/>
                        <a14:foregroundMark x1="6688" y1="2582" x2="16883" y2="2582"/>
                        <a14:foregroundMark x1="16883" y1="2582" x2="13052" y2="9881"/>
                        <a14:foregroundMark x1="13052" y1="9881" x2="5455" y2="4816"/>
                        <a14:foregroundMark x1="5455" y1="4816" x2="5455" y2="4022"/>
                        <a14:foregroundMark x1="22273" y1="1142" x2="11234" y2="695"/>
                        <a14:foregroundMark x1="11234" y1="695" x2="5455" y2="2582"/>
                        <a14:backgroundMark x1="50714" y1="199" x2="71364" y2="2185"/>
                        <a14:backgroundMark x1="71364" y1="2185" x2="81948" y2="1490"/>
                        <a14:backgroundMark x1="81948" y1="1490" x2="92273" y2="2383"/>
                        <a14:backgroundMark x1="92273" y1="2383" x2="70844" y2="844"/>
                        <a14:backgroundMark x1="70844" y1="844" x2="82662" y2="844"/>
                        <a14:backgroundMark x1="82662" y1="844" x2="92662" y2="695"/>
                        <a14:backgroundMark x1="92662" y1="695" x2="98701" y2="7100"/>
                        <a14:backgroundMark x1="98701" y1="7100" x2="99091" y2="14945"/>
                        <a14:backgroundMark x1="99091" y1="14945" x2="82468" y2="5909"/>
                        <a14:backgroundMark x1="82468" y1="5909" x2="73442" y2="2433"/>
                        <a14:backgroundMark x1="73442" y1="2433" x2="48636" y2="348"/>
                        <a14:backgroundMark x1="3117" y1="248" x2="779" y2="7547"/>
                        <a14:backgroundMark x1="779" y1="7547" x2="455" y2="397"/>
                        <a14:backgroundMark x1="455" y1="397" x2="195" y2="1440"/>
                        <a14:backgroundMark x1="260" y1="18371" x2="649" y2="37835"/>
                        <a14:backgroundMark x1="81948" y1="46375" x2="76948" y2="60179"/>
                        <a14:backgroundMark x1="76948" y1="60179" x2="78052" y2="75273"/>
                        <a14:backgroundMark x1="78052" y1="75273" x2="86883" y2="77309"/>
                        <a14:backgroundMark x1="86883" y1="77309" x2="83896" y2="47468"/>
                        <a14:backgroundMark x1="83896" y1="47468" x2="83117" y2="46872"/>
                        <a14:backgroundMark x1="87078" y1="78600" x2="87078" y2="78600"/>
                        <a14:backgroundMark x1="88247" y1="77855" x2="84740" y2="79643"/>
                        <a14:backgroundMark x1="87857" y1="77557" x2="87857" y2="77557"/>
                        <a14:backgroundMark x1="88831" y1="77855" x2="88831" y2="77855"/>
                        <a14:backgroundMark x1="88442" y1="77408" x2="83766" y2="80139"/>
                        <a14:backgroundMark x1="88052" y1="76812" x2="88052" y2="76812"/>
                        <a14:backgroundMark x1="88442" y1="77557" x2="88442" y2="77557"/>
                        <a14:backgroundMark x1="88442" y1="77557" x2="88442" y2="77557"/>
                        <a14:backgroundMark x1="88442" y1="76961" x2="88442" y2="76961"/>
                        <a14:backgroundMark x1="88442" y1="77408" x2="87468" y2="77110"/>
                      </a14:backgroundRemoval>
                    </a14:imgEffect>
                  </a14:imgLayer>
                </a14:imgProps>
              </a:ext>
              <a:ext uri="{28A0092B-C50C-407E-A947-70E740481C1C}">
                <a14:useLocalDpi xmlns:a14="http://schemas.microsoft.com/office/drawing/2010/main" val="0"/>
              </a:ext>
            </a:extLst>
          </a:blip>
          <a:stretch>
            <a:fillRect/>
          </a:stretch>
        </p:blipFill>
        <p:spPr>
          <a:xfrm>
            <a:off x="1384836" y="7456391"/>
            <a:ext cx="3589646" cy="4475089"/>
          </a:xfrm>
          <a:prstGeom prst="rect">
            <a:avLst/>
          </a:prstGeom>
        </p:spPr>
      </p:pic>
      <p:pic>
        <p:nvPicPr>
          <p:cNvPr id="13" name="Picture 12">
            <a:extLst>
              <a:ext uri="{FF2B5EF4-FFF2-40B4-BE49-F238E27FC236}">
                <a16:creationId xmlns:a16="http://schemas.microsoft.com/office/drawing/2014/main" id="{585EC4E0-BF90-4359-AC33-36A9506797AA}"/>
              </a:ext>
            </a:extLst>
          </p:cNvPr>
          <p:cNvPicPr/>
          <p:nvPr/>
        </p:nvPicPr>
        <p:blipFill>
          <a:blip r:embed="rId8" cstate="print">
            <a:extLst>
              <a:ext uri="{BEBA8EAE-BF5A-486C-A8C5-ECC9F3942E4B}">
                <a14:imgProps xmlns:a14="http://schemas.microsoft.com/office/drawing/2010/main">
                  <a14:imgLayer r:embed="rId9">
                    <a14:imgEffect>
                      <a14:backgroundRemoval t="3213" b="99749" l="1110" r="99478">
                        <a14:foregroundMark x1="8551" y1="31225" x2="3264" y2="54016"/>
                        <a14:foregroundMark x1="3264" y1="54016" x2="7180" y2="78715"/>
                        <a14:foregroundMark x1="7180" y1="78715" x2="16580" y2="82982"/>
                        <a14:foregroundMark x1="16580" y1="82982" x2="54569" y2="88855"/>
                        <a14:foregroundMark x1="54569" y1="88855" x2="67232" y2="88504"/>
                        <a14:foregroundMark x1="67232" y1="88504" x2="77480" y2="85090"/>
                        <a14:foregroundMark x1="77480" y1="85090" x2="83843" y2="80559"/>
                        <a14:foregroundMark x1="77895" y1="76282" x2="39752" y2="71486"/>
                        <a14:foregroundMark x1="18342" y1="23946" x2="26893" y2="20934"/>
                        <a14:foregroundMark x1="26893" y1="20934" x2="35052" y2="15562"/>
                        <a14:foregroundMark x1="35052" y1="15562" x2="70235" y2="30371"/>
                        <a14:foregroundMark x1="70235" y1="30371" x2="78982" y2="32631"/>
                        <a14:foregroundMark x1="78982" y1="32631" x2="70300" y2="39106"/>
                        <a14:foregroundMark x1="70300" y1="39106" x2="17755" y2="25151"/>
                        <a14:foregroundMark x1="76044" y1="26054" x2="83681" y2="21285"/>
                        <a14:foregroundMark x1="83681" y1="21285" x2="93081" y2="21988"/>
                        <a14:foregroundMark x1="93081" y1="21988" x2="94321" y2="45984"/>
                        <a14:foregroundMark x1="94321" y1="45984" x2="75849" y2="41114"/>
                        <a14:foregroundMark x1="75849" y1="41114" x2="77415" y2="27560"/>
                        <a14:foregroundMark x1="96475" y1="23042" x2="94517" y2="87651"/>
                        <a14:foregroundMark x1="94517" y1="87651" x2="90666" y2="94378"/>
                        <a14:foregroundMark x1="90666" y1="94378" x2="82441" y2="98695"/>
                        <a14:foregroundMark x1="82441" y1="98695" x2="80548" y2="91265"/>
                        <a14:foregroundMark x1="80548" y1="91265" x2="89621" y2="78665"/>
                        <a14:foregroundMark x1="91114" y1="11797" x2="91123" y2="11396"/>
                        <a14:foregroundMark x1="89621" y1="78665" x2="91114" y2="11797"/>
                        <a14:foregroundMark x1="91185" y1="11797" x2="93538" y2="27008"/>
                        <a14:foregroundMark x1="91123" y1="11396" x2="91185" y2="11797"/>
                        <a14:foregroundMark x1="93538" y1="27008" x2="95496" y2="23645"/>
                        <a14:foregroundMark x1="98629" y1="29418" x2="94713" y2="71938"/>
                        <a14:foregroundMark x1="94713" y1="71938" x2="97520" y2="94378"/>
                        <a14:foregroundMark x1="97520" y1="94378" x2="99804" y2="35241"/>
                        <a14:foregroundMark x1="99804" y1="35241" x2="97324" y2="80120"/>
                        <a14:foregroundMark x1="97324" y1="80120" x2="93734" y2="87349"/>
                        <a14:foregroundMark x1="93734" y1="87349" x2="99217" y2="94277"/>
                        <a14:foregroundMark x1="99217" y1="94277" x2="99608" y2="96135"/>
                        <a14:foregroundMark x1="6593" y1="80723" x2="3264" y2="91918"/>
                        <a14:foregroundMark x1="3264" y1="91918" x2="9399" y2="97841"/>
                        <a14:foregroundMark x1="9399" y1="97841" x2="46671" y2="99699"/>
                        <a14:foregroundMark x1="46671" y1="99699" x2="96736" y2="97942"/>
                        <a14:foregroundMark x1="96736" y1="97942" x2="86097" y2="95683"/>
                        <a14:foregroundMark x1="86097" y1="95683" x2="76632" y2="88805"/>
                        <a14:foregroundMark x1="76632" y1="88805" x2="11031" y2="83735"/>
                        <a14:foregroundMark x1="11031" y1="83735" x2="8551" y2="82078"/>
                        <a14:foregroundMark x1="5614" y1="98092" x2="6593" y2="27560"/>
                        <a14:foregroundMark x1="6593" y1="27560" x2="1305" y2="35843"/>
                        <a14:foregroundMark x1="1305" y1="35843" x2="849" y2="56426"/>
                        <a14:foregroundMark x1="849" y1="56426" x2="3133" y2="73896"/>
                        <a14:foregroundMark x1="3133" y1="73896" x2="196" y2="90161"/>
                        <a14:foregroundMark x1="196" y1="90161" x2="1110" y2="97289"/>
                        <a14:foregroundMark x1="1110" y1="97289" x2="4243" y2="99749"/>
                        <a14:foregroundMark x1="1890" y1="25688" x2="3133" y2="18474"/>
                        <a14:foregroundMark x1="3133" y1="18474" x2="8943" y2="12801"/>
                        <a14:foregroundMark x1="8943" y1="12801" x2="18538" y2="13404"/>
                        <a14:foregroundMark x1="18538" y1="13404" x2="27546" y2="15964"/>
                        <a14:foregroundMark x1="27546" y1="15964" x2="12728" y2="26657"/>
                        <a14:foregroundMark x1="12728" y1="26657" x2="2089" y2="27259"/>
                        <a14:foregroundMark x1="2676" y1="6777" x2="10117" y2="2259"/>
                        <a14:foregroundMark x1="10117" y1="2259" x2="19321" y2="3213"/>
                        <a14:foregroundMark x1="19321" y1="3213" x2="22063" y2="7681"/>
                        <a14:backgroundMark x1="82180" y1="47841" x2="78198" y2="55371"/>
                        <a14:backgroundMark x1="78198" y1="55371" x2="79439" y2="70582"/>
                        <a14:backgroundMark x1="79439" y1="70582" x2="82507" y2="77761"/>
                        <a14:backgroundMark x1="82507" y1="77761" x2="87337" y2="62952"/>
                        <a14:backgroundMark x1="87337" y1="62952" x2="83486" y2="48293"/>
                        <a14:backgroundMark x1="83486" y1="48293" x2="83029" y2="47992"/>
                        <a14:backgroundMark x1="79373" y1="76606" x2="85183" y2="77209"/>
                        <a14:backgroundMark x1="77872" y1="76305" x2="77872" y2="76305"/>
                        <a14:backgroundMark x1="77872" y1="76305" x2="87533" y2="77962"/>
                        <a14:backgroundMark x1="87141" y1="77359" x2="83029" y2="79367"/>
                        <a14:backgroundMark x1="76828" y1="76155" x2="76828" y2="76155"/>
                        <a14:backgroundMark x1="86880" y1="78765" x2="83486" y2="80271"/>
                        <a14:backgroundMark x1="90992" y1="11797" x2="90992" y2="11797"/>
                        <a14:backgroundMark x1="326" y1="21185" x2="131" y2="29819"/>
                      </a14:backgroundRemoval>
                    </a14:imgEffect>
                  </a14:imgLayer>
                </a14:imgProps>
              </a:ext>
              <a:ext uri="{28A0092B-C50C-407E-A947-70E740481C1C}">
                <a14:useLocalDpi xmlns:a14="http://schemas.microsoft.com/office/drawing/2010/main" val="0"/>
              </a:ext>
            </a:extLst>
          </a:blip>
          <a:stretch>
            <a:fillRect/>
          </a:stretch>
        </p:blipFill>
        <p:spPr>
          <a:xfrm>
            <a:off x="10258133" y="7456392"/>
            <a:ext cx="3550475" cy="4526699"/>
          </a:xfrm>
          <a:prstGeom prst="rect">
            <a:avLst/>
          </a:prstGeom>
        </p:spPr>
      </p:pic>
      <p:pic>
        <p:nvPicPr>
          <p:cNvPr id="16" name="Picture 15" descr="cid:image001.png@01D8B187.2F99CEA0"/>
          <p:cNvPicPr/>
          <p:nvPr/>
        </p:nvPicPr>
        <p:blipFill rotWithShape="1">
          <a:blip r:embed="rId10" r:link="rId11">
            <a:extLst>
              <a:ext uri="{28A0092B-C50C-407E-A947-70E740481C1C}">
                <a14:useLocalDpi xmlns:a14="http://schemas.microsoft.com/office/drawing/2010/main" val="0"/>
              </a:ext>
            </a:extLst>
          </a:blip>
          <a:srcRect l="75324" t="3280" r="1058" b="951"/>
          <a:stretch>
            <a:fillRect/>
          </a:stretch>
        </p:blipFill>
        <p:spPr bwMode="auto">
          <a:xfrm>
            <a:off x="19092259" y="7356113"/>
            <a:ext cx="3598642" cy="4991405"/>
          </a:xfrm>
          <a:prstGeom prst="rect">
            <a:avLst/>
          </a:prstGeom>
          <a:noFill/>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3A6DB5AD-0DBF-4CF5-9D99-3ABB7A75976D}"/>
              </a:ext>
            </a:extLst>
          </p:cNvPr>
          <p:cNvSpPr>
            <a:spLocks noGrp="1"/>
          </p:cNvSpPr>
          <p:nvPr>
            <p:ph type="ftr" sz="quarter" idx="11"/>
          </p:nvPr>
        </p:nvSpPr>
        <p:spPr/>
        <p:txBody>
          <a:bodyPr/>
          <a:lstStyle/>
          <a:p>
            <a:endParaRPr lang="en-US"/>
          </a:p>
        </p:txBody>
      </p:sp>
      <p:sp>
        <p:nvSpPr>
          <p:cNvPr id="17" name="TextBox 16">
            <a:extLst>
              <a:ext uri="{FF2B5EF4-FFF2-40B4-BE49-F238E27FC236}">
                <a16:creationId xmlns:a16="http://schemas.microsoft.com/office/drawing/2014/main" id="{949CB34C-414C-4AC6-8D22-83615311A988}"/>
              </a:ext>
            </a:extLst>
          </p:cNvPr>
          <p:cNvSpPr txBox="1"/>
          <p:nvPr/>
        </p:nvSpPr>
        <p:spPr>
          <a:xfrm>
            <a:off x="466284" y="201730"/>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555AB925-AE93-418B-BF86-BDB01C06FCDB}"/>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17</a:t>
            </a:r>
            <a:endParaRPr lang="en-ID" sz="2000" b="1" dirty="0">
              <a:solidFill>
                <a:schemeClr val="tx1">
                  <a:lumMod val="95000"/>
                  <a:lumOff val="5000"/>
                </a:schemeClr>
              </a:solidFill>
              <a:latin typeface="Corbel" panose="020B0503020204020204" pitchFamily="34" charset="0"/>
              <a:cs typeface="Sora" pitchFamily="2" charset="0"/>
            </a:endParaRPr>
          </a:p>
        </p:txBody>
      </p:sp>
    </p:spTree>
    <p:extLst>
      <p:ext uri="{BB962C8B-B14F-4D97-AF65-F5344CB8AC3E}">
        <p14:creationId xmlns:p14="http://schemas.microsoft.com/office/powerpoint/2010/main" val="9066819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002163-D2B3-487F-8198-764D109297AE}" type="slidenum">
              <a:rPr lang="en-US" smtClean="0"/>
              <a:t>19</a:t>
            </a:fld>
            <a:endParaRPr lang="en-US"/>
          </a:p>
        </p:txBody>
      </p:sp>
      <p:cxnSp>
        <p:nvCxnSpPr>
          <p:cNvPr id="14" name="Straight Connector 13"/>
          <p:cNvCxnSpPr/>
          <p:nvPr/>
        </p:nvCxnSpPr>
        <p:spPr>
          <a:xfrm>
            <a:off x="819556" y="1392784"/>
            <a:ext cx="225704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19556" y="12711939"/>
            <a:ext cx="225704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9555" y="1486724"/>
            <a:ext cx="12658954" cy="1026337"/>
          </a:xfrm>
          <a:prstGeom prst="rect">
            <a:avLst/>
          </a:prstGeom>
          <a:solidFill>
            <a:srgbClr val="0C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latin typeface="Cambria Math" panose="02040503050406030204" pitchFamily="18" charset="0"/>
                <a:ea typeface="Cambria Math" panose="02040503050406030204" pitchFamily="18" charset="0"/>
              </a:rPr>
              <a:t>API License &amp; OEM Approval-Volvo Group Trucks Technology</a:t>
            </a:r>
          </a:p>
        </p:txBody>
      </p:sp>
      <p:pic>
        <p:nvPicPr>
          <p:cNvPr id="5" name="Picture 4">
            <a:extLst>
              <a:ext uri="{FF2B5EF4-FFF2-40B4-BE49-F238E27FC236}">
                <a16:creationId xmlns:a16="http://schemas.microsoft.com/office/drawing/2014/main" id="{A45D2677-7DD6-41AB-BA3C-8979EED1AB11}"/>
              </a:ext>
            </a:extLst>
          </p:cNvPr>
          <p:cNvPicPr>
            <a:picLocks noChangeAspect="1"/>
          </p:cNvPicPr>
          <p:nvPr/>
        </p:nvPicPr>
        <p:blipFill>
          <a:blip r:embed="rId3"/>
          <a:stretch>
            <a:fillRect/>
          </a:stretch>
        </p:blipFill>
        <p:spPr>
          <a:xfrm>
            <a:off x="12896850" y="2687864"/>
            <a:ext cx="7383788" cy="9849271"/>
          </a:xfrm>
          <a:prstGeom prst="rect">
            <a:avLst/>
          </a:prstGeom>
          <a:ln>
            <a:solidFill>
              <a:schemeClr val="tx1"/>
            </a:solidFill>
          </a:ln>
        </p:spPr>
      </p:pic>
      <p:pic>
        <p:nvPicPr>
          <p:cNvPr id="8" name="Picture 7">
            <a:extLst>
              <a:ext uri="{FF2B5EF4-FFF2-40B4-BE49-F238E27FC236}">
                <a16:creationId xmlns:a16="http://schemas.microsoft.com/office/drawing/2014/main" id="{9D30276D-CEDF-4157-B31B-4FC5B64E94BB}"/>
              </a:ext>
            </a:extLst>
          </p:cNvPr>
          <p:cNvPicPr>
            <a:picLocks noChangeAspect="1"/>
          </p:cNvPicPr>
          <p:nvPr/>
        </p:nvPicPr>
        <p:blipFill rotWithShape="1">
          <a:blip r:embed="rId4"/>
          <a:srcRect r="14796"/>
          <a:stretch/>
        </p:blipFill>
        <p:spPr>
          <a:xfrm>
            <a:off x="2095500" y="2794957"/>
            <a:ext cx="7383788" cy="9829580"/>
          </a:xfrm>
          <a:prstGeom prst="rect">
            <a:avLst/>
          </a:prstGeom>
          <a:ln>
            <a:solidFill>
              <a:schemeClr val="tx1"/>
            </a:solidFill>
          </a:ln>
        </p:spPr>
      </p:pic>
      <p:sp>
        <p:nvSpPr>
          <p:cNvPr id="2" name="Footer Placeholder 1">
            <a:extLst>
              <a:ext uri="{FF2B5EF4-FFF2-40B4-BE49-F238E27FC236}">
                <a16:creationId xmlns:a16="http://schemas.microsoft.com/office/drawing/2014/main" id="{F3479843-4526-4203-9F4E-DBE895612101}"/>
              </a:ext>
            </a:extLst>
          </p:cNvPr>
          <p:cNvSpPr>
            <a:spLocks noGrp="1"/>
          </p:cNvSpPr>
          <p:nvPr>
            <p:ph type="ftr" sz="quarter" idx="11"/>
          </p:nvPr>
        </p:nvSpPr>
        <p:spPr/>
        <p:txBody>
          <a:bodyPr/>
          <a:lstStyle/>
          <a:p>
            <a:endParaRPr lang="en-US"/>
          </a:p>
        </p:txBody>
      </p:sp>
      <p:sp>
        <p:nvSpPr>
          <p:cNvPr id="10" name="TextBox 9">
            <a:extLst>
              <a:ext uri="{FF2B5EF4-FFF2-40B4-BE49-F238E27FC236}">
                <a16:creationId xmlns:a16="http://schemas.microsoft.com/office/drawing/2014/main" id="{A40FE3B4-6EFA-45B5-892A-5CB87A58C5B8}"/>
              </a:ext>
            </a:extLst>
          </p:cNvPr>
          <p:cNvSpPr txBox="1"/>
          <p:nvPr/>
        </p:nvSpPr>
        <p:spPr>
          <a:xfrm>
            <a:off x="466284" y="201730"/>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F85601C7-6FBE-4254-8449-78692CA19692}"/>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18</a:t>
            </a:r>
            <a:endParaRPr lang="en-ID" sz="2000" b="1" dirty="0">
              <a:solidFill>
                <a:schemeClr val="tx1">
                  <a:lumMod val="95000"/>
                  <a:lumOff val="5000"/>
                </a:schemeClr>
              </a:solidFill>
              <a:latin typeface="Corbel" panose="020B0503020204020204" pitchFamily="34" charset="0"/>
              <a:cs typeface="Sora" pitchFamily="2" charset="0"/>
            </a:endParaRPr>
          </a:p>
        </p:txBody>
      </p:sp>
    </p:spTree>
    <p:extLst>
      <p:ext uri="{BB962C8B-B14F-4D97-AF65-F5344CB8AC3E}">
        <p14:creationId xmlns:p14="http://schemas.microsoft.com/office/powerpoint/2010/main" val="256216248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0E8E868-83B8-DA4E-9617-BE6D109A580D}"/>
              </a:ext>
            </a:extLst>
          </p:cNvPr>
          <p:cNvSpPr txBox="1"/>
          <p:nvPr/>
        </p:nvSpPr>
        <p:spPr>
          <a:xfrm>
            <a:off x="360797" y="256707"/>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466284" y="127713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353281"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71E048B-B6CA-4A8D-A912-584298EFB0DB}"/>
              </a:ext>
            </a:extLst>
          </p:cNvPr>
          <p:cNvGrpSpPr/>
          <p:nvPr/>
        </p:nvGrpSpPr>
        <p:grpSpPr>
          <a:xfrm>
            <a:off x="8673414" y="3371109"/>
            <a:ext cx="10810575" cy="8197467"/>
            <a:chOff x="4649332" y="187331"/>
            <a:chExt cx="8147537" cy="6858000"/>
          </a:xfrm>
        </p:grpSpPr>
        <p:pic>
          <p:nvPicPr>
            <p:cNvPr id="13" name="Picture 12">
              <a:extLst>
                <a:ext uri="{FF2B5EF4-FFF2-40B4-BE49-F238E27FC236}">
                  <a16:creationId xmlns:a16="http://schemas.microsoft.com/office/drawing/2014/main" id="{E6974CA7-E1CA-4C1A-BA40-0C1495DCCA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
            <a:stretch/>
          </p:blipFill>
          <p:spPr>
            <a:xfrm>
              <a:off x="4649332" y="187331"/>
              <a:ext cx="8147537" cy="6858000"/>
            </a:xfrm>
            <a:prstGeom prst="rect">
              <a:avLst/>
            </a:prstGeom>
          </p:spPr>
        </p:pic>
        <p:pic>
          <p:nvPicPr>
            <p:cNvPr id="14" name="Picture 13">
              <a:extLst>
                <a:ext uri="{FF2B5EF4-FFF2-40B4-BE49-F238E27FC236}">
                  <a16:creationId xmlns:a16="http://schemas.microsoft.com/office/drawing/2014/main" id="{BBE299D1-D864-4D53-9782-471F1358C8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4189" y="5126726"/>
              <a:ext cx="152918" cy="231835"/>
            </a:xfrm>
            <a:prstGeom prst="rect">
              <a:avLst/>
            </a:prstGeom>
          </p:spPr>
        </p:pic>
        <p:pic>
          <p:nvPicPr>
            <p:cNvPr id="15" name="Picture 14">
              <a:extLst>
                <a:ext uri="{FF2B5EF4-FFF2-40B4-BE49-F238E27FC236}">
                  <a16:creationId xmlns:a16="http://schemas.microsoft.com/office/drawing/2014/main" id="{57684829-6B7B-44F2-A63D-23155DD3D0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327" y="4315335"/>
              <a:ext cx="152918" cy="231835"/>
            </a:xfrm>
            <a:prstGeom prst="rect">
              <a:avLst/>
            </a:prstGeom>
          </p:spPr>
        </p:pic>
        <p:pic>
          <p:nvPicPr>
            <p:cNvPr id="16" name="Picture 15">
              <a:extLst>
                <a:ext uri="{FF2B5EF4-FFF2-40B4-BE49-F238E27FC236}">
                  <a16:creationId xmlns:a16="http://schemas.microsoft.com/office/drawing/2014/main" id="{57E20C3A-3A86-468B-8D75-4BFA847D0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1873" y="4365408"/>
              <a:ext cx="152918" cy="231835"/>
            </a:xfrm>
            <a:prstGeom prst="rect">
              <a:avLst/>
            </a:prstGeom>
          </p:spPr>
        </p:pic>
        <p:pic>
          <p:nvPicPr>
            <p:cNvPr id="17" name="Picture 16">
              <a:extLst>
                <a:ext uri="{FF2B5EF4-FFF2-40B4-BE49-F238E27FC236}">
                  <a16:creationId xmlns:a16="http://schemas.microsoft.com/office/drawing/2014/main" id="{55031499-4E15-4622-8F58-8A133D80B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8955" y="5592274"/>
              <a:ext cx="152918" cy="231835"/>
            </a:xfrm>
            <a:prstGeom prst="rect">
              <a:avLst/>
            </a:prstGeom>
          </p:spPr>
        </p:pic>
        <p:pic>
          <p:nvPicPr>
            <p:cNvPr id="18" name="Picture 17">
              <a:extLst>
                <a:ext uri="{FF2B5EF4-FFF2-40B4-BE49-F238E27FC236}">
                  <a16:creationId xmlns:a16="http://schemas.microsoft.com/office/drawing/2014/main" id="{5734E00F-9CED-4BF1-BEA0-CD56C0896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828" y="5995212"/>
              <a:ext cx="152918" cy="231835"/>
            </a:xfrm>
            <a:prstGeom prst="rect">
              <a:avLst/>
            </a:prstGeom>
          </p:spPr>
        </p:pic>
        <p:pic>
          <p:nvPicPr>
            <p:cNvPr id="19" name="Picture 18">
              <a:extLst>
                <a:ext uri="{FF2B5EF4-FFF2-40B4-BE49-F238E27FC236}">
                  <a16:creationId xmlns:a16="http://schemas.microsoft.com/office/drawing/2014/main" id="{AD854822-7336-4D7D-A46B-247094C10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0008" y="5385386"/>
              <a:ext cx="152918" cy="231835"/>
            </a:xfrm>
            <a:prstGeom prst="rect">
              <a:avLst/>
            </a:prstGeom>
          </p:spPr>
        </p:pic>
        <p:pic>
          <p:nvPicPr>
            <p:cNvPr id="20" name="Picture 19">
              <a:extLst>
                <a:ext uri="{FF2B5EF4-FFF2-40B4-BE49-F238E27FC236}">
                  <a16:creationId xmlns:a16="http://schemas.microsoft.com/office/drawing/2014/main" id="{4C20E373-E5C7-4BB1-A573-F8F34CC0E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540" y="5106804"/>
              <a:ext cx="152918" cy="231835"/>
            </a:xfrm>
            <a:prstGeom prst="rect">
              <a:avLst/>
            </a:prstGeom>
          </p:spPr>
        </p:pic>
        <p:pic>
          <p:nvPicPr>
            <p:cNvPr id="21" name="Picture 20">
              <a:extLst>
                <a:ext uri="{FF2B5EF4-FFF2-40B4-BE49-F238E27FC236}">
                  <a16:creationId xmlns:a16="http://schemas.microsoft.com/office/drawing/2014/main" id="{3C4130C8-D715-4E0D-894A-EF8C5BBBD7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986" y="3191356"/>
              <a:ext cx="152918" cy="231835"/>
            </a:xfrm>
            <a:prstGeom prst="rect">
              <a:avLst/>
            </a:prstGeom>
          </p:spPr>
        </p:pic>
        <p:pic>
          <p:nvPicPr>
            <p:cNvPr id="22" name="Picture 21">
              <a:extLst>
                <a:ext uri="{FF2B5EF4-FFF2-40B4-BE49-F238E27FC236}">
                  <a16:creationId xmlns:a16="http://schemas.microsoft.com/office/drawing/2014/main" id="{95B15701-169A-47FE-8EC7-80DD16AEEB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3549" y="4326597"/>
              <a:ext cx="152918" cy="231835"/>
            </a:xfrm>
            <a:prstGeom prst="rect">
              <a:avLst/>
            </a:prstGeom>
          </p:spPr>
        </p:pic>
        <p:pic>
          <p:nvPicPr>
            <p:cNvPr id="24" name="Picture 23">
              <a:extLst>
                <a:ext uri="{FF2B5EF4-FFF2-40B4-BE49-F238E27FC236}">
                  <a16:creationId xmlns:a16="http://schemas.microsoft.com/office/drawing/2014/main" id="{65143E44-1162-4D20-AC5C-B3F5F0AA0A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6976" y="3698527"/>
              <a:ext cx="152918" cy="231835"/>
            </a:xfrm>
            <a:prstGeom prst="rect">
              <a:avLst/>
            </a:prstGeom>
          </p:spPr>
        </p:pic>
        <p:pic>
          <p:nvPicPr>
            <p:cNvPr id="27" name="Picture 26">
              <a:extLst>
                <a:ext uri="{FF2B5EF4-FFF2-40B4-BE49-F238E27FC236}">
                  <a16:creationId xmlns:a16="http://schemas.microsoft.com/office/drawing/2014/main" id="{1FC99398-8C30-44C3-BE62-6C9F7CF5B2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3543" y="3814040"/>
              <a:ext cx="152918" cy="231835"/>
            </a:xfrm>
            <a:prstGeom prst="rect">
              <a:avLst/>
            </a:prstGeom>
          </p:spPr>
        </p:pic>
        <p:pic>
          <p:nvPicPr>
            <p:cNvPr id="28" name="Picture 27">
              <a:extLst>
                <a:ext uri="{FF2B5EF4-FFF2-40B4-BE49-F238E27FC236}">
                  <a16:creationId xmlns:a16="http://schemas.microsoft.com/office/drawing/2014/main" id="{260E6B27-BC16-4E46-A166-AC63E191F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3543" y="3353227"/>
              <a:ext cx="152918" cy="231835"/>
            </a:xfrm>
            <a:prstGeom prst="rect">
              <a:avLst/>
            </a:prstGeom>
          </p:spPr>
        </p:pic>
        <p:pic>
          <p:nvPicPr>
            <p:cNvPr id="29" name="Picture 28">
              <a:extLst>
                <a:ext uri="{FF2B5EF4-FFF2-40B4-BE49-F238E27FC236}">
                  <a16:creationId xmlns:a16="http://schemas.microsoft.com/office/drawing/2014/main" id="{96EE844F-2776-49A4-8CBB-1AA4B2480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6824" y="3814338"/>
              <a:ext cx="152918" cy="231835"/>
            </a:xfrm>
            <a:prstGeom prst="rect">
              <a:avLst/>
            </a:prstGeom>
          </p:spPr>
        </p:pic>
        <p:pic>
          <p:nvPicPr>
            <p:cNvPr id="30" name="Picture 29">
              <a:extLst>
                <a:ext uri="{FF2B5EF4-FFF2-40B4-BE49-F238E27FC236}">
                  <a16:creationId xmlns:a16="http://schemas.microsoft.com/office/drawing/2014/main" id="{5D626A12-63B4-4140-8965-BB35C5E1AF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9742" y="3574022"/>
              <a:ext cx="152918" cy="231835"/>
            </a:xfrm>
            <a:prstGeom prst="rect">
              <a:avLst/>
            </a:prstGeom>
          </p:spPr>
        </p:pic>
        <p:pic>
          <p:nvPicPr>
            <p:cNvPr id="31" name="Picture 30">
              <a:extLst>
                <a:ext uri="{FF2B5EF4-FFF2-40B4-BE49-F238E27FC236}">
                  <a16:creationId xmlns:a16="http://schemas.microsoft.com/office/drawing/2014/main" id="{23878324-7537-46E0-8C64-B96303B9C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834" y="3212329"/>
              <a:ext cx="152918" cy="231835"/>
            </a:xfrm>
            <a:prstGeom prst="rect">
              <a:avLst/>
            </a:prstGeom>
          </p:spPr>
        </p:pic>
        <p:pic>
          <p:nvPicPr>
            <p:cNvPr id="32" name="Picture 31">
              <a:extLst>
                <a:ext uri="{FF2B5EF4-FFF2-40B4-BE49-F238E27FC236}">
                  <a16:creationId xmlns:a16="http://schemas.microsoft.com/office/drawing/2014/main" id="{BD360C9B-EBA0-4620-9A2A-A4B92BBE1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9094" y="2917656"/>
              <a:ext cx="152918" cy="231835"/>
            </a:xfrm>
            <a:prstGeom prst="rect">
              <a:avLst/>
            </a:prstGeom>
          </p:spPr>
        </p:pic>
        <p:pic>
          <p:nvPicPr>
            <p:cNvPr id="33" name="Picture 32">
              <a:extLst>
                <a:ext uri="{FF2B5EF4-FFF2-40B4-BE49-F238E27FC236}">
                  <a16:creationId xmlns:a16="http://schemas.microsoft.com/office/drawing/2014/main" id="{346910E2-E857-4D4F-8D0F-9EBDE7074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831" y="2724997"/>
              <a:ext cx="152918" cy="231835"/>
            </a:xfrm>
            <a:prstGeom prst="rect">
              <a:avLst/>
            </a:prstGeom>
          </p:spPr>
        </p:pic>
        <p:pic>
          <p:nvPicPr>
            <p:cNvPr id="34" name="Picture 33">
              <a:extLst>
                <a:ext uri="{FF2B5EF4-FFF2-40B4-BE49-F238E27FC236}">
                  <a16:creationId xmlns:a16="http://schemas.microsoft.com/office/drawing/2014/main" id="{2A7FE94E-3178-4A0C-BFA9-3AEDA79643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7372" y="2411326"/>
              <a:ext cx="152918" cy="231835"/>
            </a:xfrm>
            <a:prstGeom prst="rect">
              <a:avLst/>
            </a:prstGeom>
          </p:spPr>
        </p:pic>
        <p:pic>
          <p:nvPicPr>
            <p:cNvPr id="35" name="Picture 34">
              <a:extLst>
                <a:ext uri="{FF2B5EF4-FFF2-40B4-BE49-F238E27FC236}">
                  <a16:creationId xmlns:a16="http://schemas.microsoft.com/office/drawing/2014/main" id="{978E69BF-B788-4D36-990F-97C248E176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528" y="2250665"/>
              <a:ext cx="152918" cy="231835"/>
            </a:xfrm>
            <a:prstGeom prst="rect">
              <a:avLst/>
            </a:prstGeom>
          </p:spPr>
        </p:pic>
        <p:pic>
          <p:nvPicPr>
            <p:cNvPr id="36" name="Picture 35">
              <a:extLst>
                <a:ext uri="{FF2B5EF4-FFF2-40B4-BE49-F238E27FC236}">
                  <a16:creationId xmlns:a16="http://schemas.microsoft.com/office/drawing/2014/main" id="{4B564E68-0E55-4910-A9F8-671309DBE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8935" y="2812404"/>
              <a:ext cx="152918" cy="231835"/>
            </a:xfrm>
            <a:prstGeom prst="rect">
              <a:avLst/>
            </a:prstGeom>
          </p:spPr>
        </p:pic>
        <p:pic>
          <p:nvPicPr>
            <p:cNvPr id="37" name="Picture 36">
              <a:extLst>
                <a:ext uri="{FF2B5EF4-FFF2-40B4-BE49-F238E27FC236}">
                  <a16:creationId xmlns:a16="http://schemas.microsoft.com/office/drawing/2014/main" id="{2C454F5D-CEEF-4726-85FF-29675BA1E5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4724" y="2650227"/>
              <a:ext cx="152918" cy="231835"/>
            </a:xfrm>
            <a:prstGeom prst="rect">
              <a:avLst/>
            </a:prstGeom>
          </p:spPr>
        </p:pic>
        <p:pic>
          <p:nvPicPr>
            <p:cNvPr id="38" name="Picture 37">
              <a:extLst>
                <a:ext uri="{FF2B5EF4-FFF2-40B4-BE49-F238E27FC236}">
                  <a16:creationId xmlns:a16="http://schemas.microsoft.com/office/drawing/2014/main" id="{FCF0877D-8B8E-44C8-A4C3-A8D40211A1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6336" y="2370883"/>
              <a:ext cx="152918" cy="231835"/>
            </a:xfrm>
            <a:prstGeom prst="rect">
              <a:avLst/>
            </a:prstGeom>
          </p:spPr>
        </p:pic>
        <p:pic>
          <p:nvPicPr>
            <p:cNvPr id="39" name="Picture 38">
              <a:extLst>
                <a:ext uri="{FF2B5EF4-FFF2-40B4-BE49-F238E27FC236}">
                  <a16:creationId xmlns:a16="http://schemas.microsoft.com/office/drawing/2014/main" id="{10A0ABB7-8334-4070-B72C-1B80D09EA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6384" y="1982759"/>
              <a:ext cx="152918" cy="231835"/>
            </a:xfrm>
            <a:prstGeom prst="rect">
              <a:avLst/>
            </a:prstGeom>
          </p:spPr>
        </p:pic>
        <p:pic>
          <p:nvPicPr>
            <p:cNvPr id="40" name="Picture 39">
              <a:extLst>
                <a:ext uri="{FF2B5EF4-FFF2-40B4-BE49-F238E27FC236}">
                  <a16:creationId xmlns:a16="http://schemas.microsoft.com/office/drawing/2014/main" id="{5251136C-C87E-4D4D-8B5E-C792EB221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0940" y="1844728"/>
              <a:ext cx="152918" cy="231835"/>
            </a:xfrm>
            <a:prstGeom prst="rect">
              <a:avLst/>
            </a:prstGeom>
          </p:spPr>
        </p:pic>
        <p:pic>
          <p:nvPicPr>
            <p:cNvPr id="41" name="Picture 40">
              <a:extLst>
                <a:ext uri="{FF2B5EF4-FFF2-40B4-BE49-F238E27FC236}">
                  <a16:creationId xmlns:a16="http://schemas.microsoft.com/office/drawing/2014/main" id="{EEE25808-85B9-40D3-860D-8F4EFD2EC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8375" y="2076563"/>
              <a:ext cx="152918" cy="231835"/>
            </a:xfrm>
            <a:prstGeom prst="rect">
              <a:avLst/>
            </a:prstGeom>
          </p:spPr>
        </p:pic>
        <p:pic>
          <p:nvPicPr>
            <p:cNvPr id="42" name="Picture 41">
              <a:extLst>
                <a:ext uri="{FF2B5EF4-FFF2-40B4-BE49-F238E27FC236}">
                  <a16:creationId xmlns:a16="http://schemas.microsoft.com/office/drawing/2014/main" id="{925D7A8B-8F0C-4A33-868F-AFDF6753D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7173" y="1740347"/>
              <a:ext cx="152918" cy="231835"/>
            </a:xfrm>
            <a:prstGeom prst="rect">
              <a:avLst/>
            </a:prstGeom>
          </p:spPr>
        </p:pic>
        <p:pic>
          <p:nvPicPr>
            <p:cNvPr id="43" name="Picture 42">
              <a:extLst>
                <a:ext uri="{FF2B5EF4-FFF2-40B4-BE49-F238E27FC236}">
                  <a16:creationId xmlns:a16="http://schemas.microsoft.com/office/drawing/2014/main" id="{6A04D865-5DCA-40FC-9F99-447C64E93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49" y="1293654"/>
              <a:ext cx="152918" cy="231835"/>
            </a:xfrm>
            <a:prstGeom prst="rect">
              <a:avLst/>
            </a:prstGeom>
          </p:spPr>
        </p:pic>
        <p:pic>
          <p:nvPicPr>
            <p:cNvPr id="44" name="Picture 43">
              <a:extLst>
                <a:ext uri="{FF2B5EF4-FFF2-40B4-BE49-F238E27FC236}">
                  <a16:creationId xmlns:a16="http://schemas.microsoft.com/office/drawing/2014/main" id="{EF62F7B9-2DD7-46E1-9704-806AC198E4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5553" y="627833"/>
              <a:ext cx="152918" cy="231835"/>
            </a:xfrm>
            <a:prstGeom prst="rect">
              <a:avLst/>
            </a:prstGeom>
          </p:spPr>
        </p:pic>
        <p:pic>
          <p:nvPicPr>
            <p:cNvPr id="45" name="Picture 44">
              <a:extLst>
                <a:ext uri="{FF2B5EF4-FFF2-40B4-BE49-F238E27FC236}">
                  <a16:creationId xmlns:a16="http://schemas.microsoft.com/office/drawing/2014/main" id="{8FBAADC8-A962-4709-AD16-EAA60C81F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9128" y="684479"/>
              <a:ext cx="152918" cy="231835"/>
            </a:xfrm>
            <a:prstGeom prst="rect">
              <a:avLst/>
            </a:prstGeom>
          </p:spPr>
        </p:pic>
        <p:pic>
          <p:nvPicPr>
            <p:cNvPr id="46" name="Picture 45">
              <a:extLst>
                <a:ext uri="{FF2B5EF4-FFF2-40B4-BE49-F238E27FC236}">
                  <a16:creationId xmlns:a16="http://schemas.microsoft.com/office/drawing/2014/main" id="{5ACA9182-2C61-409F-AF48-59F95133F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635" y="1031091"/>
              <a:ext cx="152918" cy="231835"/>
            </a:xfrm>
            <a:prstGeom prst="rect">
              <a:avLst/>
            </a:prstGeom>
          </p:spPr>
        </p:pic>
      </p:grpSp>
      <p:sp>
        <p:nvSpPr>
          <p:cNvPr id="47" name="Google Shape;860;p28">
            <a:extLst>
              <a:ext uri="{FF2B5EF4-FFF2-40B4-BE49-F238E27FC236}">
                <a16:creationId xmlns:a16="http://schemas.microsoft.com/office/drawing/2014/main" id="{F2105316-0F2E-4C85-9177-FB0A3485EAE0}"/>
              </a:ext>
            </a:extLst>
          </p:cNvPr>
          <p:cNvSpPr/>
          <p:nvPr/>
        </p:nvSpPr>
        <p:spPr>
          <a:xfrm>
            <a:off x="17468924" y="1740555"/>
            <a:ext cx="4798668"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More than 55%</a:t>
            </a:r>
          </a:p>
          <a:p>
            <a:pPr algn="ctr"/>
            <a:r>
              <a:rPr lang="en-US" sz="3200" dirty="0">
                <a:solidFill>
                  <a:schemeClr val="bg1"/>
                </a:solidFill>
              </a:rPr>
              <a:t>Market Share in POL</a:t>
            </a:r>
          </a:p>
        </p:txBody>
      </p:sp>
      <p:sp>
        <p:nvSpPr>
          <p:cNvPr id="48" name="Google Shape;860;p28">
            <a:extLst>
              <a:ext uri="{FF2B5EF4-FFF2-40B4-BE49-F238E27FC236}">
                <a16:creationId xmlns:a16="http://schemas.microsoft.com/office/drawing/2014/main" id="{34DE15FA-B20C-4684-A194-EC1CC75AACC4}"/>
              </a:ext>
            </a:extLst>
          </p:cNvPr>
          <p:cNvSpPr/>
          <p:nvPr/>
        </p:nvSpPr>
        <p:spPr>
          <a:xfrm>
            <a:off x="18280216" y="3154917"/>
            <a:ext cx="3987376"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59%</a:t>
            </a:r>
          </a:p>
          <a:p>
            <a:pPr algn="ctr"/>
            <a:r>
              <a:rPr lang="en-US" sz="3200" dirty="0">
                <a:solidFill>
                  <a:schemeClr val="bg1"/>
                </a:solidFill>
              </a:rPr>
              <a:t>OMC Import</a:t>
            </a:r>
          </a:p>
        </p:txBody>
      </p:sp>
      <p:sp>
        <p:nvSpPr>
          <p:cNvPr id="49" name="Google Shape;860;p28">
            <a:extLst>
              <a:ext uri="{FF2B5EF4-FFF2-40B4-BE49-F238E27FC236}">
                <a16:creationId xmlns:a16="http://schemas.microsoft.com/office/drawing/2014/main" id="{DA312205-C4B2-433C-970D-83AE0F05E669}"/>
              </a:ext>
            </a:extLst>
          </p:cNvPr>
          <p:cNvSpPr/>
          <p:nvPr/>
        </p:nvSpPr>
        <p:spPr>
          <a:xfrm>
            <a:off x="18982815" y="4626706"/>
            <a:ext cx="4580033"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1.232  MMT</a:t>
            </a:r>
          </a:p>
          <a:p>
            <a:pPr algn="ctr"/>
            <a:r>
              <a:rPr lang="en-US" sz="3200" dirty="0">
                <a:solidFill>
                  <a:schemeClr val="bg1"/>
                </a:solidFill>
              </a:rPr>
              <a:t>47% of OMC Storage</a:t>
            </a:r>
          </a:p>
        </p:txBody>
      </p:sp>
      <p:sp>
        <p:nvSpPr>
          <p:cNvPr id="50" name="Google Shape;860;p28">
            <a:extLst>
              <a:ext uri="{FF2B5EF4-FFF2-40B4-BE49-F238E27FC236}">
                <a16:creationId xmlns:a16="http://schemas.microsoft.com/office/drawing/2014/main" id="{06A84B74-53F2-40EE-B28E-B8F97D9DF965}"/>
              </a:ext>
            </a:extLst>
          </p:cNvPr>
          <p:cNvSpPr/>
          <p:nvPr/>
        </p:nvSpPr>
        <p:spPr>
          <a:xfrm>
            <a:off x="19826865" y="6022636"/>
            <a:ext cx="3756698"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19 </a:t>
            </a:r>
            <a:r>
              <a:rPr lang="en-US" sz="3200" dirty="0">
                <a:solidFill>
                  <a:schemeClr val="bg1"/>
                </a:solidFill>
              </a:rPr>
              <a:t>Depots</a:t>
            </a:r>
          </a:p>
          <a:p>
            <a:pPr algn="ctr"/>
            <a:r>
              <a:rPr lang="en-US" sz="4000" b="1" dirty="0">
                <a:solidFill>
                  <a:schemeClr val="bg1"/>
                </a:solidFill>
              </a:rPr>
              <a:t>9</a:t>
            </a:r>
            <a:r>
              <a:rPr lang="en-US" sz="3200" dirty="0">
                <a:solidFill>
                  <a:schemeClr val="bg1"/>
                </a:solidFill>
              </a:rPr>
              <a:t> Installations</a:t>
            </a:r>
          </a:p>
        </p:txBody>
      </p:sp>
      <p:sp>
        <p:nvSpPr>
          <p:cNvPr id="51" name="Google Shape;860;p28">
            <a:extLst>
              <a:ext uri="{FF2B5EF4-FFF2-40B4-BE49-F238E27FC236}">
                <a16:creationId xmlns:a16="http://schemas.microsoft.com/office/drawing/2014/main" id="{9DDA0F43-691F-4DF8-B125-75E7199E96AF}"/>
              </a:ext>
            </a:extLst>
          </p:cNvPr>
          <p:cNvSpPr/>
          <p:nvPr/>
        </p:nvSpPr>
        <p:spPr>
          <a:xfrm>
            <a:off x="19575472" y="7416924"/>
            <a:ext cx="3987376"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14 </a:t>
            </a:r>
            <a:r>
              <a:rPr lang="en-US" sz="3200" dirty="0">
                <a:solidFill>
                  <a:schemeClr val="bg1"/>
                </a:solidFill>
              </a:rPr>
              <a:t>Airports</a:t>
            </a:r>
          </a:p>
          <a:p>
            <a:pPr algn="ctr"/>
            <a:r>
              <a:rPr lang="en-US" sz="4000" b="1" dirty="0">
                <a:solidFill>
                  <a:schemeClr val="bg1"/>
                </a:solidFill>
              </a:rPr>
              <a:t>3 </a:t>
            </a:r>
            <a:r>
              <a:rPr lang="en-US" sz="3200" dirty="0">
                <a:solidFill>
                  <a:schemeClr val="bg1"/>
                </a:solidFill>
              </a:rPr>
              <a:t>Seaports</a:t>
            </a:r>
          </a:p>
        </p:txBody>
      </p:sp>
      <p:sp>
        <p:nvSpPr>
          <p:cNvPr id="52" name="Google Shape;860;p28">
            <a:extLst>
              <a:ext uri="{FF2B5EF4-FFF2-40B4-BE49-F238E27FC236}">
                <a16:creationId xmlns:a16="http://schemas.microsoft.com/office/drawing/2014/main" id="{BA4979D8-08E2-4891-995B-65DB168D2E79}"/>
              </a:ext>
            </a:extLst>
          </p:cNvPr>
          <p:cNvSpPr/>
          <p:nvPr/>
        </p:nvSpPr>
        <p:spPr>
          <a:xfrm>
            <a:off x="19641400" y="8863988"/>
            <a:ext cx="3921448"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3500+</a:t>
            </a:r>
          </a:p>
          <a:p>
            <a:pPr algn="ctr"/>
            <a:r>
              <a:rPr lang="en-US" sz="3200" dirty="0">
                <a:solidFill>
                  <a:schemeClr val="bg1"/>
                </a:solidFill>
              </a:rPr>
              <a:t>Retail Outlets</a:t>
            </a:r>
          </a:p>
        </p:txBody>
      </p:sp>
      <p:sp>
        <p:nvSpPr>
          <p:cNvPr id="53" name="Google Shape;860;p28">
            <a:extLst>
              <a:ext uri="{FF2B5EF4-FFF2-40B4-BE49-F238E27FC236}">
                <a16:creationId xmlns:a16="http://schemas.microsoft.com/office/drawing/2014/main" id="{72B6BC1E-B477-4555-A9E8-624DCA0B06B8}"/>
              </a:ext>
            </a:extLst>
          </p:cNvPr>
          <p:cNvSpPr/>
          <p:nvPr/>
        </p:nvSpPr>
        <p:spPr>
          <a:xfrm>
            <a:off x="19294328" y="10245596"/>
            <a:ext cx="4132223"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State of Art LMT</a:t>
            </a:r>
          </a:p>
          <a:p>
            <a:pPr algn="ctr"/>
            <a:r>
              <a:rPr lang="en-US" sz="3200" dirty="0">
                <a:solidFill>
                  <a:schemeClr val="bg1"/>
                </a:solidFill>
              </a:rPr>
              <a:t>Capacity 50,000 MT</a:t>
            </a:r>
          </a:p>
        </p:txBody>
      </p:sp>
      <p:sp>
        <p:nvSpPr>
          <p:cNvPr id="54" name="Google Shape;860;p28">
            <a:extLst>
              <a:ext uri="{FF2B5EF4-FFF2-40B4-BE49-F238E27FC236}">
                <a16:creationId xmlns:a16="http://schemas.microsoft.com/office/drawing/2014/main" id="{73D32C5A-F9FB-4B4E-A4D9-09E82BA10471}"/>
              </a:ext>
            </a:extLst>
          </p:cNvPr>
          <p:cNvSpPr/>
          <p:nvPr/>
        </p:nvSpPr>
        <p:spPr>
          <a:xfrm>
            <a:off x="16973906" y="11489890"/>
            <a:ext cx="4798668"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Lube Raw Material</a:t>
            </a:r>
          </a:p>
          <a:p>
            <a:pPr algn="ctr"/>
            <a:r>
              <a:rPr lang="en-US" sz="3200" dirty="0" err="1">
                <a:solidFill>
                  <a:schemeClr val="bg1"/>
                </a:solidFill>
              </a:rPr>
              <a:t>Strg</a:t>
            </a:r>
            <a:r>
              <a:rPr lang="en-US" sz="3200" dirty="0">
                <a:solidFill>
                  <a:schemeClr val="bg1"/>
                </a:solidFill>
              </a:rPr>
              <a:t>. Capacity 6,000 MT</a:t>
            </a:r>
          </a:p>
        </p:txBody>
      </p:sp>
      <p:sp>
        <p:nvSpPr>
          <p:cNvPr id="55" name="Google Shape;860;p28">
            <a:extLst>
              <a:ext uri="{FF2B5EF4-FFF2-40B4-BE49-F238E27FC236}">
                <a16:creationId xmlns:a16="http://schemas.microsoft.com/office/drawing/2014/main" id="{AD983EF2-FBFD-4CDF-AC6E-E77D17B7791D}"/>
              </a:ext>
            </a:extLst>
          </p:cNvPr>
          <p:cNvSpPr/>
          <p:nvPr/>
        </p:nvSpPr>
        <p:spPr>
          <a:xfrm>
            <a:off x="8816230" y="11197344"/>
            <a:ext cx="4798668" cy="1253501"/>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Automated Filling</a:t>
            </a:r>
          </a:p>
          <a:p>
            <a:pPr algn="ctr"/>
            <a:r>
              <a:rPr lang="en-US" sz="3200" dirty="0" err="1">
                <a:solidFill>
                  <a:schemeClr val="bg1"/>
                </a:solidFill>
              </a:rPr>
              <a:t>Keamari</a:t>
            </a:r>
            <a:r>
              <a:rPr lang="en-US" sz="3200" dirty="0">
                <a:solidFill>
                  <a:schemeClr val="bg1"/>
                </a:solidFill>
              </a:rPr>
              <a:t>, </a:t>
            </a:r>
            <a:r>
              <a:rPr lang="en-US" sz="3200" dirty="0" err="1">
                <a:solidFill>
                  <a:schemeClr val="bg1"/>
                </a:solidFill>
              </a:rPr>
              <a:t>Machike</a:t>
            </a:r>
            <a:r>
              <a:rPr lang="en-US" sz="3200" dirty="0">
                <a:solidFill>
                  <a:schemeClr val="bg1"/>
                </a:solidFill>
              </a:rPr>
              <a:t>, Sihala</a:t>
            </a:r>
          </a:p>
        </p:txBody>
      </p:sp>
      <p:sp>
        <p:nvSpPr>
          <p:cNvPr id="57" name="Google Shape;860;p28">
            <a:extLst>
              <a:ext uri="{FF2B5EF4-FFF2-40B4-BE49-F238E27FC236}">
                <a16:creationId xmlns:a16="http://schemas.microsoft.com/office/drawing/2014/main" id="{B3D06221-50A3-4E56-AA1A-03AE2A9E5383}"/>
              </a:ext>
            </a:extLst>
          </p:cNvPr>
          <p:cNvSpPr/>
          <p:nvPr/>
        </p:nvSpPr>
        <p:spPr>
          <a:xfrm>
            <a:off x="5682775" y="9854826"/>
            <a:ext cx="4348080"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Over 3 Million</a:t>
            </a:r>
          </a:p>
          <a:p>
            <a:pPr algn="ctr"/>
            <a:r>
              <a:rPr lang="en-US" sz="3200" dirty="0">
                <a:solidFill>
                  <a:schemeClr val="bg1"/>
                </a:solidFill>
              </a:rPr>
              <a:t>Consumers Per day</a:t>
            </a:r>
          </a:p>
        </p:txBody>
      </p:sp>
      <p:sp>
        <p:nvSpPr>
          <p:cNvPr id="58" name="Google Shape;860;p28">
            <a:extLst>
              <a:ext uri="{FF2B5EF4-FFF2-40B4-BE49-F238E27FC236}">
                <a16:creationId xmlns:a16="http://schemas.microsoft.com/office/drawing/2014/main" id="{3CF48508-420A-405E-9577-7CCE2952080B}"/>
              </a:ext>
            </a:extLst>
          </p:cNvPr>
          <p:cNvSpPr/>
          <p:nvPr/>
        </p:nvSpPr>
        <p:spPr>
          <a:xfrm>
            <a:off x="5833220" y="8177257"/>
            <a:ext cx="4095882"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24</a:t>
            </a:r>
          </a:p>
          <a:p>
            <a:pPr algn="ctr"/>
            <a:r>
              <a:rPr lang="en-US" sz="3200" dirty="0">
                <a:solidFill>
                  <a:schemeClr val="bg1"/>
                </a:solidFill>
              </a:rPr>
              <a:t>ISO Certified MQTUs</a:t>
            </a:r>
          </a:p>
        </p:txBody>
      </p:sp>
      <p:sp>
        <p:nvSpPr>
          <p:cNvPr id="59" name="Google Shape;860;p28">
            <a:extLst>
              <a:ext uri="{FF2B5EF4-FFF2-40B4-BE49-F238E27FC236}">
                <a16:creationId xmlns:a16="http://schemas.microsoft.com/office/drawing/2014/main" id="{6122B8CA-6BD5-4957-B099-5CF4A0051B4E}"/>
              </a:ext>
            </a:extLst>
          </p:cNvPr>
          <p:cNvSpPr/>
          <p:nvPr/>
        </p:nvSpPr>
        <p:spPr>
          <a:xfrm>
            <a:off x="5960368" y="6114558"/>
            <a:ext cx="4798668"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200" b="1" dirty="0">
                <a:solidFill>
                  <a:schemeClr val="bg1"/>
                </a:solidFill>
              </a:rPr>
              <a:t>4,000+ OGRA Compliant</a:t>
            </a:r>
          </a:p>
          <a:p>
            <a:pPr algn="ctr"/>
            <a:r>
              <a:rPr lang="en-US" sz="3200" dirty="0">
                <a:solidFill>
                  <a:schemeClr val="bg1"/>
                </a:solidFill>
              </a:rPr>
              <a:t>Fleet of Tank Lorries</a:t>
            </a:r>
          </a:p>
        </p:txBody>
      </p:sp>
      <p:sp>
        <p:nvSpPr>
          <p:cNvPr id="60" name="Google Shape;860;p28">
            <a:extLst>
              <a:ext uri="{FF2B5EF4-FFF2-40B4-BE49-F238E27FC236}">
                <a16:creationId xmlns:a16="http://schemas.microsoft.com/office/drawing/2014/main" id="{A02C7529-3855-4529-82DD-FA5A5FA7C5B8}"/>
              </a:ext>
            </a:extLst>
          </p:cNvPr>
          <p:cNvSpPr/>
          <p:nvPr/>
        </p:nvSpPr>
        <p:spPr>
          <a:xfrm>
            <a:off x="8002300" y="4780390"/>
            <a:ext cx="4729985"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11,000+</a:t>
            </a:r>
          </a:p>
          <a:p>
            <a:pPr algn="ctr"/>
            <a:r>
              <a:rPr lang="en-US" sz="3200" dirty="0">
                <a:solidFill>
                  <a:schemeClr val="bg1"/>
                </a:solidFill>
              </a:rPr>
              <a:t>Fleet of Tank Lorries</a:t>
            </a:r>
          </a:p>
        </p:txBody>
      </p:sp>
      <p:sp>
        <p:nvSpPr>
          <p:cNvPr id="61" name="Google Shape;860;p28">
            <a:extLst>
              <a:ext uri="{FF2B5EF4-FFF2-40B4-BE49-F238E27FC236}">
                <a16:creationId xmlns:a16="http://schemas.microsoft.com/office/drawing/2014/main" id="{D9B2DBC5-187A-492A-A06F-8B8ECF66C765}"/>
              </a:ext>
            </a:extLst>
          </p:cNvPr>
          <p:cNvSpPr/>
          <p:nvPr/>
        </p:nvSpPr>
        <p:spPr>
          <a:xfrm>
            <a:off x="9535866" y="3395828"/>
            <a:ext cx="4798668" cy="1161724"/>
          </a:xfrm>
          <a:prstGeom prst="roundRect">
            <a:avLst>
              <a:gd name="adj" fmla="val 50000"/>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200" b="1" dirty="0">
                <a:solidFill>
                  <a:schemeClr val="bg1"/>
                </a:solidFill>
              </a:rPr>
              <a:t>Shareholding in WOPP</a:t>
            </a:r>
          </a:p>
          <a:p>
            <a:pPr algn="ctr"/>
            <a:r>
              <a:rPr lang="en-US" sz="3200" dirty="0">
                <a:solidFill>
                  <a:schemeClr val="bg1"/>
                </a:solidFill>
              </a:rPr>
              <a:t>Karachi to </a:t>
            </a:r>
            <a:r>
              <a:rPr lang="en-US" sz="3200" dirty="0" err="1">
                <a:solidFill>
                  <a:schemeClr val="bg1"/>
                </a:solidFill>
              </a:rPr>
              <a:t>MehmoodKot</a:t>
            </a:r>
            <a:endParaRPr lang="en-US" sz="3200" dirty="0">
              <a:solidFill>
                <a:schemeClr val="bg1"/>
              </a:solidFill>
            </a:endParaRPr>
          </a:p>
        </p:txBody>
      </p:sp>
      <p:sp>
        <p:nvSpPr>
          <p:cNvPr id="62" name="Rectangle 61">
            <a:extLst>
              <a:ext uri="{FF2B5EF4-FFF2-40B4-BE49-F238E27FC236}">
                <a16:creationId xmlns:a16="http://schemas.microsoft.com/office/drawing/2014/main" id="{587EC3EE-3152-42A3-9926-F5228C1C1C95}"/>
              </a:ext>
            </a:extLst>
          </p:cNvPr>
          <p:cNvSpPr/>
          <p:nvPr/>
        </p:nvSpPr>
        <p:spPr>
          <a:xfrm>
            <a:off x="541232" y="1588150"/>
            <a:ext cx="14687906" cy="1754326"/>
          </a:xfrm>
          <a:prstGeom prst="rect">
            <a:avLst/>
          </a:prstGeom>
        </p:spPr>
        <p:txBody>
          <a:bodyPr wrap="square">
            <a:spAutoFit/>
          </a:bodyPr>
          <a:lstStyle/>
          <a:p>
            <a:pPr algn="just"/>
            <a:r>
              <a:rPr lang="en-US" sz="3600" dirty="0">
                <a:solidFill>
                  <a:srgbClr val="005392"/>
                </a:solidFill>
                <a:latin typeface="-apple-system"/>
              </a:rPr>
              <a:t>We are the biggest energy company of Pakistan that has invested in the storage and retail network infrastructure alongside human capital to ensure a superior experience and best quality products to our valued consumer.</a:t>
            </a:r>
          </a:p>
        </p:txBody>
      </p:sp>
      <p:sp>
        <p:nvSpPr>
          <p:cNvPr id="63" name="Google Shape;860;p28">
            <a:extLst>
              <a:ext uri="{FF2B5EF4-FFF2-40B4-BE49-F238E27FC236}">
                <a16:creationId xmlns:a16="http://schemas.microsoft.com/office/drawing/2014/main" id="{11D5EBD0-C0E9-481A-9DA8-EA9A2F15DFEE}"/>
              </a:ext>
            </a:extLst>
          </p:cNvPr>
          <p:cNvSpPr/>
          <p:nvPr/>
        </p:nvSpPr>
        <p:spPr>
          <a:xfrm>
            <a:off x="448266" y="3615069"/>
            <a:ext cx="4798668" cy="1161724"/>
          </a:xfrm>
          <a:prstGeom prst="roundRect">
            <a:avLst>
              <a:gd name="adj" fmla="val 50000"/>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Over PKR 2.5 Trillion </a:t>
            </a:r>
          </a:p>
          <a:p>
            <a:pPr algn="ctr"/>
            <a:r>
              <a:rPr lang="en-US" sz="3200" dirty="0">
                <a:solidFill>
                  <a:schemeClr val="bg1"/>
                </a:solidFill>
              </a:rPr>
              <a:t>Annual Turnover</a:t>
            </a:r>
          </a:p>
        </p:txBody>
      </p:sp>
      <p:sp>
        <p:nvSpPr>
          <p:cNvPr id="64" name="Google Shape;860;p28">
            <a:extLst>
              <a:ext uri="{FF2B5EF4-FFF2-40B4-BE49-F238E27FC236}">
                <a16:creationId xmlns:a16="http://schemas.microsoft.com/office/drawing/2014/main" id="{F4696B7C-9ED7-4C6F-9BAD-57B4D08F7BD4}"/>
              </a:ext>
            </a:extLst>
          </p:cNvPr>
          <p:cNvSpPr/>
          <p:nvPr/>
        </p:nvSpPr>
        <p:spPr>
          <a:xfrm>
            <a:off x="508242" y="5074906"/>
            <a:ext cx="4798668" cy="1161724"/>
          </a:xfrm>
          <a:prstGeom prst="roundRect">
            <a:avLst>
              <a:gd name="adj" fmla="val 50000"/>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200" b="1" dirty="0">
                <a:solidFill>
                  <a:schemeClr val="bg1"/>
                </a:solidFill>
              </a:rPr>
              <a:t>First OMC to Launch </a:t>
            </a:r>
          </a:p>
          <a:p>
            <a:pPr algn="ctr"/>
            <a:r>
              <a:rPr lang="en-US" sz="3200" dirty="0">
                <a:solidFill>
                  <a:schemeClr val="bg1"/>
                </a:solidFill>
              </a:rPr>
              <a:t>EURO-V Standard Fuels</a:t>
            </a:r>
          </a:p>
        </p:txBody>
      </p:sp>
      <p:sp>
        <p:nvSpPr>
          <p:cNvPr id="65" name="Google Shape;860;p28">
            <a:extLst>
              <a:ext uri="{FF2B5EF4-FFF2-40B4-BE49-F238E27FC236}">
                <a16:creationId xmlns:a16="http://schemas.microsoft.com/office/drawing/2014/main" id="{BD506D00-08E5-4AFF-8361-77A9EE24AE98}"/>
              </a:ext>
            </a:extLst>
          </p:cNvPr>
          <p:cNvSpPr/>
          <p:nvPr/>
        </p:nvSpPr>
        <p:spPr>
          <a:xfrm>
            <a:off x="541232" y="8015088"/>
            <a:ext cx="4798668" cy="1161724"/>
          </a:xfrm>
          <a:prstGeom prst="roundRect">
            <a:avLst>
              <a:gd name="adj" fmla="val 50000"/>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World Class</a:t>
            </a:r>
          </a:p>
          <a:p>
            <a:pPr algn="ctr"/>
            <a:r>
              <a:rPr lang="en-US" sz="3200" dirty="0">
                <a:solidFill>
                  <a:schemeClr val="bg1"/>
                </a:solidFill>
              </a:rPr>
              <a:t>Quality Lubricants</a:t>
            </a:r>
          </a:p>
        </p:txBody>
      </p:sp>
      <p:sp>
        <p:nvSpPr>
          <p:cNvPr id="66" name="Google Shape;860;p28">
            <a:extLst>
              <a:ext uri="{FF2B5EF4-FFF2-40B4-BE49-F238E27FC236}">
                <a16:creationId xmlns:a16="http://schemas.microsoft.com/office/drawing/2014/main" id="{444D31EC-4F28-4DDE-83CD-8E2D2B379117}"/>
              </a:ext>
            </a:extLst>
          </p:cNvPr>
          <p:cNvSpPr/>
          <p:nvPr/>
        </p:nvSpPr>
        <p:spPr>
          <a:xfrm>
            <a:off x="513590" y="9527970"/>
            <a:ext cx="4798668" cy="1161724"/>
          </a:xfrm>
          <a:prstGeom prst="roundRect">
            <a:avLst>
              <a:gd name="adj" fmla="val 50000"/>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R&amp;D</a:t>
            </a:r>
          </a:p>
          <a:p>
            <a:pPr algn="ctr"/>
            <a:r>
              <a:rPr lang="en-US" sz="3200" dirty="0">
                <a:solidFill>
                  <a:schemeClr val="bg1"/>
                </a:solidFill>
              </a:rPr>
              <a:t>Customized Lubricants</a:t>
            </a:r>
          </a:p>
        </p:txBody>
      </p:sp>
      <p:sp>
        <p:nvSpPr>
          <p:cNvPr id="67" name="Google Shape;860;p28">
            <a:extLst>
              <a:ext uri="{FF2B5EF4-FFF2-40B4-BE49-F238E27FC236}">
                <a16:creationId xmlns:a16="http://schemas.microsoft.com/office/drawing/2014/main" id="{9A7AA6C4-01C0-45A3-8712-2D1DFD7BF3A7}"/>
              </a:ext>
            </a:extLst>
          </p:cNvPr>
          <p:cNvSpPr/>
          <p:nvPr/>
        </p:nvSpPr>
        <p:spPr>
          <a:xfrm>
            <a:off x="594650" y="11081551"/>
            <a:ext cx="4798668" cy="1161724"/>
          </a:xfrm>
          <a:prstGeom prst="roundRect">
            <a:avLst>
              <a:gd name="adj" fmla="val 50000"/>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400" b="1" dirty="0">
                <a:solidFill>
                  <a:schemeClr val="bg1"/>
                </a:solidFill>
              </a:rPr>
              <a:t>Pioneer</a:t>
            </a:r>
          </a:p>
          <a:p>
            <a:pPr algn="ctr"/>
            <a:r>
              <a:rPr lang="en-US" sz="3200" dirty="0">
                <a:solidFill>
                  <a:schemeClr val="bg1"/>
                </a:solidFill>
              </a:rPr>
              <a:t>Fuel Cards Business</a:t>
            </a:r>
          </a:p>
        </p:txBody>
      </p:sp>
      <p:sp>
        <p:nvSpPr>
          <p:cNvPr id="68" name="Google Shape;860;p28">
            <a:extLst>
              <a:ext uri="{FF2B5EF4-FFF2-40B4-BE49-F238E27FC236}">
                <a16:creationId xmlns:a16="http://schemas.microsoft.com/office/drawing/2014/main" id="{DF9EE12E-A271-4187-80D5-AF7139844986}"/>
              </a:ext>
            </a:extLst>
          </p:cNvPr>
          <p:cNvSpPr/>
          <p:nvPr/>
        </p:nvSpPr>
        <p:spPr>
          <a:xfrm>
            <a:off x="532956" y="6513241"/>
            <a:ext cx="4798668" cy="1161724"/>
          </a:xfrm>
          <a:prstGeom prst="roundRect">
            <a:avLst>
              <a:gd name="adj" fmla="val 50000"/>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Pioneer </a:t>
            </a:r>
            <a:r>
              <a:rPr lang="en-US" sz="2800" dirty="0">
                <a:solidFill>
                  <a:schemeClr val="bg1"/>
                </a:solidFill>
              </a:rPr>
              <a:t>of introducing FS CK-4  HDDEO</a:t>
            </a:r>
            <a:endParaRPr lang="en-US" sz="3200" dirty="0">
              <a:solidFill>
                <a:schemeClr val="bg1"/>
              </a:solidFill>
            </a:endParaRPr>
          </a:p>
        </p:txBody>
      </p:sp>
    </p:spTree>
    <p:extLst>
      <p:ext uri="{BB962C8B-B14F-4D97-AF65-F5344CB8AC3E}">
        <p14:creationId xmlns:p14="http://schemas.microsoft.com/office/powerpoint/2010/main" val="149699300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98366" y="1828493"/>
            <a:ext cx="15217884" cy="929962"/>
          </a:xfrm>
          <a:prstGeom prst="rect">
            <a:avLst/>
          </a:prstGeom>
          <a:solidFill>
            <a:srgbClr val="0C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latin typeface="Cambria Math" panose="02040503050406030204" pitchFamily="18" charset="0"/>
                <a:ea typeface="Cambria Math" panose="02040503050406030204" pitchFamily="18" charset="0"/>
              </a:rPr>
              <a:t>Used Oil Analysis Program</a:t>
            </a:r>
          </a:p>
        </p:txBody>
      </p:sp>
      <p:sp>
        <p:nvSpPr>
          <p:cNvPr id="26" name="TextBox 25">
            <a:extLst>
              <a:ext uri="{FF2B5EF4-FFF2-40B4-BE49-F238E27FC236}">
                <a16:creationId xmlns:a16="http://schemas.microsoft.com/office/drawing/2014/main" id="{70E8E868-83B8-DA4E-9617-BE6D109A580D}"/>
              </a:ext>
            </a:extLst>
          </p:cNvPr>
          <p:cNvSpPr txBox="1"/>
          <p:nvPr/>
        </p:nvSpPr>
        <p:spPr>
          <a:xfrm>
            <a:off x="5990627" y="4312833"/>
            <a:ext cx="8717345" cy="646331"/>
          </a:xfrm>
          <a:prstGeom prst="rect">
            <a:avLst/>
          </a:prstGeom>
          <a:noFill/>
        </p:spPr>
        <p:txBody>
          <a:bodyPr wrap="square" rtlCol="0">
            <a:spAutoFit/>
          </a:bodyPr>
          <a:lstStyle/>
          <a:p>
            <a:pPr lvl="1">
              <a:buFont typeface="Wingdings" panose="05000000000000000000" pitchFamily="2" charset="2"/>
              <a:buChar char="q"/>
            </a:pPr>
            <a:endParaRPr lang="en-US" altLang="en-US" sz="3600" dirty="0"/>
          </a:p>
        </p:txBody>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19807" y="3409951"/>
            <a:ext cx="11862693" cy="7827784"/>
          </a:xfrm>
          <a:prstGeom prst="rect">
            <a:avLst/>
          </a:prstGeom>
        </p:spPr>
        <p:txBody>
          <a:bodyPr wrap="square">
            <a:spAutoFit/>
          </a:bodyPr>
          <a:lstStyle/>
          <a:p>
            <a:pPr marL="571500" indent="-571500" algn="just">
              <a:lnSpc>
                <a:spcPct val="150000"/>
              </a:lnSpc>
              <a:spcAft>
                <a:spcPts val="1000"/>
              </a:spcAft>
              <a:buFont typeface="Wingdings" panose="05000000000000000000" pitchFamily="2" charset="2"/>
              <a:buChar char="Ø"/>
            </a:pPr>
            <a:r>
              <a:rPr lang="en-US" sz="3600" dirty="0">
                <a:latin typeface="Calibri" panose="020F0502020204030204" pitchFamily="34" charset="0"/>
                <a:ea typeface="Calibri" panose="020F0502020204030204" pitchFamily="34" charset="0"/>
                <a:cs typeface="Times New Roman" panose="02020603050405020304" pitchFamily="18" charset="0"/>
              </a:rPr>
              <a:t>PSO Oil Watch Program provides lubricants after sale technical advisory services through Used Oil testing. </a:t>
            </a:r>
          </a:p>
          <a:p>
            <a:pPr marL="571500" indent="-571500" algn="just">
              <a:lnSpc>
                <a:spcPct val="150000"/>
              </a:lnSpc>
              <a:spcAft>
                <a:spcPts val="1000"/>
              </a:spcAft>
              <a:buFont typeface="Wingdings" panose="05000000000000000000" pitchFamily="2" charset="2"/>
              <a:buChar char="Ø"/>
            </a:pPr>
            <a:r>
              <a:rPr lang="en-US" sz="3600" dirty="0">
                <a:latin typeface="Calibri" panose="020F0502020204030204" pitchFamily="34" charset="0"/>
                <a:ea typeface="Calibri" panose="020F0502020204030204" pitchFamily="34" charset="0"/>
                <a:cs typeface="Times New Roman" panose="02020603050405020304" pitchFamily="18" charset="0"/>
              </a:rPr>
              <a:t>Used oil analysis is an important part of engine/equipment maintenance. </a:t>
            </a:r>
          </a:p>
          <a:p>
            <a:pPr marL="571500" indent="-571500" algn="just">
              <a:lnSpc>
                <a:spcPct val="150000"/>
              </a:lnSpc>
              <a:spcAft>
                <a:spcPts val="1000"/>
              </a:spcAft>
              <a:buFont typeface="Wingdings" panose="05000000000000000000" pitchFamily="2" charset="2"/>
              <a:buChar char="Ø"/>
            </a:pPr>
            <a:r>
              <a:rPr lang="en-US" sz="3600" dirty="0">
                <a:latin typeface="Calibri" panose="020F0502020204030204" pitchFamily="34" charset="0"/>
                <a:ea typeface="Calibri" panose="020F0502020204030204" pitchFamily="34" charset="0"/>
                <a:cs typeface="Times New Roman" panose="02020603050405020304" pitchFamily="18" charset="0"/>
              </a:rPr>
              <a:t>The program includes information sharing with customer about the condition of oil in use and its suitability for further use. Another advantage of the program is monitoring condition of engine/equipment lubricated by the oil. </a:t>
            </a:r>
          </a:p>
        </p:txBody>
      </p:sp>
      <p:pic>
        <p:nvPicPr>
          <p:cNvPr id="12" name="Picture 2" descr="Drain the Old Oil from the Engine through the Drain Plug. Changing the Oil  in a Car Engine. Discharge of Waste Oil from Motor Car Stock Image - Image  of auto, equipment:">
            <a:extLst>
              <a:ext uri="{FF2B5EF4-FFF2-40B4-BE49-F238E27FC236}">
                <a16:creationId xmlns:a16="http://schemas.microsoft.com/office/drawing/2014/main" id="{E84EB036-5A5B-438B-8CFA-4475EE072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1651" y="3409950"/>
            <a:ext cx="10401300" cy="72437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37E2303-1902-4FAF-8571-6FE1F4CF871C}"/>
              </a:ext>
            </a:extLst>
          </p:cNvPr>
          <p:cNvSpPr txBox="1"/>
          <p:nvPr/>
        </p:nvSpPr>
        <p:spPr>
          <a:xfrm>
            <a:off x="519807" y="287424"/>
            <a:ext cx="20428265"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a:t>
            </a:r>
            <a:r>
              <a:rPr lang="en-US" sz="60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Lubricant after sales services</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19582826-60B9-4975-94A9-31C2C12BE3AD}"/>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19</a:t>
            </a:r>
            <a:endParaRPr lang="en-ID" sz="2000" b="1" dirty="0">
              <a:solidFill>
                <a:schemeClr val="tx1">
                  <a:lumMod val="95000"/>
                  <a:lumOff val="5000"/>
                </a:schemeClr>
              </a:solidFill>
              <a:latin typeface="Corbel" panose="020B0503020204020204" pitchFamily="34" charset="0"/>
              <a:cs typeface="Sora" pitchFamily="2" charset="0"/>
            </a:endParaRPr>
          </a:p>
        </p:txBody>
      </p:sp>
    </p:spTree>
    <p:extLst>
      <p:ext uri="{BB962C8B-B14F-4D97-AF65-F5344CB8AC3E}">
        <p14:creationId xmlns:p14="http://schemas.microsoft.com/office/powerpoint/2010/main" val="184923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8366" y="1828493"/>
            <a:ext cx="15217884" cy="929962"/>
          </a:xfrm>
          <a:prstGeom prst="rect">
            <a:avLst/>
          </a:prstGeom>
          <a:solidFill>
            <a:srgbClr val="0C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Cambria Math" panose="02040503050406030204" pitchFamily="18" charset="0"/>
                <a:ea typeface="Cambria Math" panose="02040503050406030204" pitchFamily="18" charset="0"/>
              </a:rPr>
              <a:t>Used Oil Analysis-PSO Oil Watch Program</a:t>
            </a:r>
          </a:p>
        </p:txBody>
      </p:sp>
      <p:sp>
        <p:nvSpPr>
          <p:cNvPr id="26" name="TextBox 25">
            <a:extLst>
              <a:ext uri="{FF2B5EF4-FFF2-40B4-BE49-F238E27FC236}">
                <a16:creationId xmlns:a16="http://schemas.microsoft.com/office/drawing/2014/main" id="{70E8E868-83B8-DA4E-9617-BE6D109A580D}"/>
              </a:ext>
            </a:extLst>
          </p:cNvPr>
          <p:cNvSpPr txBox="1"/>
          <p:nvPr/>
        </p:nvSpPr>
        <p:spPr>
          <a:xfrm>
            <a:off x="5990627" y="4312833"/>
            <a:ext cx="8717345" cy="646331"/>
          </a:xfrm>
          <a:prstGeom prst="rect">
            <a:avLst/>
          </a:prstGeom>
          <a:noFill/>
        </p:spPr>
        <p:txBody>
          <a:bodyPr wrap="square" rtlCol="0">
            <a:spAutoFit/>
          </a:bodyPr>
          <a:lstStyle/>
          <a:p>
            <a:pPr lvl="1">
              <a:buFont typeface="Wingdings" panose="05000000000000000000" pitchFamily="2" charset="2"/>
              <a:buChar char="q"/>
            </a:pPr>
            <a:endParaRPr lang="en-US" altLang="en-US" sz="3600" dirty="0"/>
          </a:p>
        </p:txBody>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66283" y="123971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19808" y="3409951"/>
            <a:ext cx="13979963" cy="6713441"/>
          </a:xfrm>
          <a:prstGeom prst="rect">
            <a:avLst/>
          </a:prstGeom>
        </p:spPr>
        <p:txBody>
          <a:bodyPr wrap="square">
            <a:spAutoFit/>
          </a:bodyPr>
          <a:lstStyle/>
          <a:p>
            <a:pPr marL="571500" indent="-571500" algn="just">
              <a:lnSpc>
                <a:spcPct val="200000"/>
              </a:lnSpc>
              <a:spcAft>
                <a:spcPts val="1000"/>
              </a:spcAft>
              <a:buFont typeface="Wingdings" panose="05000000000000000000" pitchFamily="2" charset="2"/>
              <a:buChar char="Ø"/>
            </a:pPr>
            <a:r>
              <a:rPr lang="en-US" sz="3600" dirty="0">
                <a:latin typeface="Calibri" panose="020F0502020204030204" pitchFamily="34" charset="0"/>
                <a:ea typeface="Calibri" panose="020F0502020204030204" pitchFamily="34" charset="0"/>
                <a:cs typeface="Times New Roman" panose="02020603050405020304" pitchFamily="18" charset="0"/>
              </a:rPr>
              <a:t>The program consists of detailed testing of used oil at well-equipped PSO laboratory and technical interpretation of test results and advises further to get maximum benefits of oil and optimizing oil drain intervals. </a:t>
            </a:r>
          </a:p>
          <a:p>
            <a:pPr marL="571500" indent="-571500" algn="just">
              <a:lnSpc>
                <a:spcPct val="200000"/>
              </a:lnSpc>
              <a:spcAft>
                <a:spcPts val="1000"/>
              </a:spcAft>
              <a:buFont typeface="Wingdings" panose="05000000000000000000" pitchFamily="2" charset="2"/>
              <a:buChar char="Ø"/>
            </a:pPr>
            <a:r>
              <a:rPr lang="en-US" sz="3600" dirty="0">
                <a:latin typeface="Calibri" panose="020F0502020204030204" pitchFamily="34" charset="0"/>
                <a:ea typeface="Calibri" panose="020F0502020204030204" pitchFamily="34" charset="0"/>
                <a:cs typeface="Times New Roman" panose="02020603050405020304" pitchFamily="18" charset="0"/>
              </a:rPr>
              <a:t>Oil testing &amp; interpretation of results is based on sample being taken according to reliable procedure. </a:t>
            </a:r>
          </a:p>
        </p:txBody>
      </p:sp>
      <p:pic>
        <p:nvPicPr>
          <p:cNvPr id="12" name="Picture 11">
            <a:extLst>
              <a:ext uri="{FF2B5EF4-FFF2-40B4-BE49-F238E27FC236}">
                <a16:creationId xmlns:a16="http://schemas.microsoft.com/office/drawing/2014/main" id="{BE1597F3-7BD0-4C6D-B59C-F054277779D9}"/>
              </a:ext>
            </a:extLst>
          </p:cNvPr>
          <p:cNvPicPr>
            <a:picLocks noChangeAspect="1"/>
          </p:cNvPicPr>
          <p:nvPr/>
        </p:nvPicPr>
        <p:blipFill>
          <a:blip r:embed="rId2"/>
          <a:stretch>
            <a:fillRect/>
          </a:stretch>
        </p:blipFill>
        <p:spPr>
          <a:xfrm>
            <a:off x="16392819" y="2341827"/>
            <a:ext cx="7155542" cy="9849393"/>
          </a:xfrm>
          <a:prstGeom prst="rect">
            <a:avLst/>
          </a:prstGeom>
        </p:spPr>
      </p:pic>
      <p:pic>
        <p:nvPicPr>
          <p:cNvPr id="13" name="Picture 12"/>
          <p:cNvPicPr/>
          <p:nvPr/>
        </p:nvPicPr>
        <p:blipFill rotWithShape="1">
          <a:blip r:embed="rId3"/>
          <a:srcRect l="86645" t="23172" r="9509" b="70181"/>
          <a:stretch/>
        </p:blipFill>
        <p:spPr bwMode="auto">
          <a:xfrm>
            <a:off x="22011480" y="380073"/>
            <a:ext cx="1210469" cy="98384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87796D97-58AC-4851-968A-9B956DC01AC9}"/>
              </a:ext>
            </a:extLst>
          </p:cNvPr>
          <p:cNvSpPr txBox="1"/>
          <p:nvPr/>
        </p:nvSpPr>
        <p:spPr>
          <a:xfrm>
            <a:off x="23186572" y="12898427"/>
            <a:ext cx="72955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20</a:t>
            </a:r>
            <a:endParaRPr lang="en-ID" sz="2000" b="1" dirty="0">
              <a:solidFill>
                <a:schemeClr val="tx1">
                  <a:lumMod val="95000"/>
                  <a:lumOff val="5000"/>
                </a:schemeClr>
              </a:solidFill>
              <a:latin typeface="Corbel" panose="020B0503020204020204" pitchFamily="34" charset="0"/>
              <a:cs typeface="Sora" pitchFamily="2" charset="0"/>
            </a:endParaRPr>
          </a:p>
        </p:txBody>
      </p:sp>
      <p:sp>
        <p:nvSpPr>
          <p:cNvPr id="15" name="TextBox 14">
            <a:extLst>
              <a:ext uri="{FF2B5EF4-FFF2-40B4-BE49-F238E27FC236}">
                <a16:creationId xmlns:a16="http://schemas.microsoft.com/office/drawing/2014/main" id="{E60DC070-D8DC-491E-92C8-BBF750E2FB76}"/>
              </a:ext>
            </a:extLst>
          </p:cNvPr>
          <p:cNvSpPr txBox="1"/>
          <p:nvPr/>
        </p:nvSpPr>
        <p:spPr>
          <a:xfrm>
            <a:off x="519807" y="287424"/>
            <a:ext cx="20428265"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a:t>
            </a:r>
            <a:r>
              <a:rPr lang="en-US" sz="60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Lubricant after sales services</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6" name="Rectangle 15">
            <a:extLst>
              <a:ext uri="{FF2B5EF4-FFF2-40B4-BE49-F238E27FC236}">
                <a16:creationId xmlns:a16="http://schemas.microsoft.com/office/drawing/2014/main" id="{5EDE45F4-E6A8-4A0A-A44F-53872B38A49C}"/>
              </a:ext>
            </a:extLst>
          </p:cNvPr>
          <p:cNvSpPr/>
          <p:nvPr/>
        </p:nvSpPr>
        <p:spPr>
          <a:xfrm>
            <a:off x="958690" y="12447756"/>
            <a:ext cx="2891511" cy="929962"/>
          </a:xfrm>
          <a:prstGeom prst="rect">
            <a:avLst/>
          </a:prstGeom>
          <a:solidFill>
            <a:srgbClr val="0C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latin typeface="Cambria Math" panose="02040503050406030204" pitchFamily="18" charset="0"/>
                <a:ea typeface="Cambria Math" panose="02040503050406030204" pitchFamily="18" charset="0"/>
              </a:rPr>
              <a:t>THANK YOU</a:t>
            </a:r>
          </a:p>
        </p:txBody>
      </p:sp>
    </p:spTree>
    <p:extLst>
      <p:ext uri="{BB962C8B-B14F-4D97-AF65-F5344CB8AC3E}">
        <p14:creationId xmlns:p14="http://schemas.microsoft.com/office/powerpoint/2010/main" val="1570833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600487" y="135333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353281"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2</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E79DAF7-B138-48FA-BD6F-2B936806D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34" y="1600774"/>
            <a:ext cx="5231789" cy="37258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5f7276ae-5dea-45e6-930d-2fd1b275e16c" descr="Image">
            <a:extLst>
              <a:ext uri="{FF2B5EF4-FFF2-40B4-BE49-F238E27FC236}">
                <a16:creationId xmlns:a16="http://schemas.microsoft.com/office/drawing/2014/main" id="{57E03FDD-36EF-4DB8-BCBE-14D11EB52F3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204545" y="1765112"/>
            <a:ext cx="5698568" cy="3865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9D10EC4-2EE1-4664-B1AF-87AB028134F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t="20382" b="14010"/>
          <a:stretch/>
        </p:blipFill>
        <p:spPr>
          <a:xfrm>
            <a:off x="17130907" y="1670906"/>
            <a:ext cx="5569076" cy="3744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ounded Rectangle 16">
            <a:extLst>
              <a:ext uri="{FF2B5EF4-FFF2-40B4-BE49-F238E27FC236}">
                <a16:creationId xmlns:a16="http://schemas.microsoft.com/office/drawing/2014/main" id="{CFD43F0E-EC09-4D6B-911A-53A4E297E0D3}"/>
              </a:ext>
            </a:extLst>
          </p:cNvPr>
          <p:cNvSpPr>
            <a:spLocks/>
          </p:cNvSpPr>
          <p:nvPr/>
        </p:nvSpPr>
        <p:spPr>
          <a:xfrm>
            <a:off x="1450913" y="5745567"/>
            <a:ext cx="4950616" cy="1362600"/>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First to Introduce</a:t>
            </a:r>
          </a:p>
          <a:p>
            <a:pPr algn="ctr"/>
            <a:r>
              <a:rPr lang="en-US" sz="4000" b="1" dirty="0">
                <a:solidFill>
                  <a:schemeClr val="bg1"/>
                </a:solidFill>
              </a:rPr>
              <a:t>Euro-V Standard Fuel</a:t>
            </a:r>
          </a:p>
        </p:txBody>
      </p:sp>
      <p:sp>
        <p:nvSpPr>
          <p:cNvPr id="14" name="Rounded Rectangle 18">
            <a:extLst>
              <a:ext uri="{FF2B5EF4-FFF2-40B4-BE49-F238E27FC236}">
                <a16:creationId xmlns:a16="http://schemas.microsoft.com/office/drawing/2014/main" id="{BC327045-B458-4EB9-9922-D0F2E0BFEC2E}"/>
              </a:ext>
            </a:extLst>
          </p:cNvPr>
          <p:cNvSpPr>
            <a:spLocks/>
          </p:cNvSpPr>
          <p:nvPr/>
        </p:nvSpPr>
        <p:spPr>
          <a:xfrm>
            <a:off x="9465913" y="5810520"/>
            <a:ext cx="5450586" cy="1245872"/>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Automated Filling Operations at Terminal</a:t>
            </a:r>
          </a:p>
        </p:txBody>
      </p:sp>
      <p:sp>
        <p:nvSpPr>
          <p:cNvPr id="15" name="Rounded Rectangle 19">
            <a:extLst>
              <a:ext uri="{FF2B5EF4-FFF2-40B4-BE49-F238E27FC236}">
                <a16:creationId xmlns:a16="http://schemas.microsoft.com/office/drawing/2014/main" id="{079A9E91-9A16-4012-B034-B80BD274F005}"/>
              </a:ext>
            </a:extLst>
          </p:cNvPr>
          <p:cNvSpPr>
            <a:spLocks/>
          </p:cNvSpPr>
          <p:nvPr/>
        </p:nvSpPr>
        <p:spPr>
          <a:xfrm>
            <a:off x="17285714" y="5726478"/>
            <a:ext cx="5645786" cy="1299578"/>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OGRA &amp; NHA Compliant Fleet</a:t>
            </a:r>
          </a:p>
        </p:txBody>
      </p:sp>
      <p:pic>
        <p:nvPicPr>
          <p:cNvPr id="16" name="Picture 2" descr="How to understand your Citation Tracker report â BrightLocal Help Center">
            <a:extLst>
              <a:ext uri="{FF2B5EF4-FFF2-40B4-BE49-F238E27FC236}">
                <a16:creationId xmlns:a16="http://schemas.microsoft.com/office/drawing/2014/main" id="{959854B7-F86C-48CD-B5F4-6B73F4DE47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444" y="7461128"/>
            <a:ext cx="5698568" cy="3831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C28C817-9235-4C08-9612-E5C7D9CF48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5913" y="7630693"/>
            <a:ext cx="5718994" cy="3951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42E82776-9D79-435D-A258-9204F91D44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30907" y="7337311"/>
            <a:ext cx="5645786" cy="4006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Flowchart: Alternate Process 20">
            <a:extLst>
              <a:ext uri="{FF2B5EF4-FFF2-40B4-BE49-F238E27FC236}">
                <a16:creationId xmlns:a16="http://schemas.microsoft.com/office/drawing/2014/main" id="{103A0D79-FC6D-49EB-B695-DC61CD2DE8B6}"/>
              </a:ext>
            </a:extLst>
          </p:cNvPr>
          <p:cNvSpPr>
            <a:spLocks/>
          </p:cNvSpPr>
          <p:nvPr/>
        </p:nvSpPr>
        <p:spPr>
          <a:xfrm>
            <a:off x="1147704" y="11594798"/>
            <a:ext cx="5698568" cy="1162807"/>
          </a:xfrm>
          <a:prstGeom prst="flowChartAlternateProcess">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Tank Lorry Tracking Facility Available</a:t>
            </a:r>
          </a:p>
        </p:txBody>
      </p:sp>
      <p:sp>
        <p:nvSpPr>
          <p:cNvPr id="24" name="Rounded Rectangle 21">
            <a:extLst>
              <a:ext uri="{FF2B5EF4-FFF2-40B4-BE49-F238E27FC236}">
                <a16:creationId xmlns:a16="http://schemas.microsoft.com/office/drawing/2014/main" id="{66FED58F-5347-4943-B0D9-D0735D3E08F9}"/>
              </a:ext>
            </a:extLst>
          </p:cNvPr>
          <p:cNvSpPr>
            <a:spLocks/>
          </p:cNvSpPr>
          <p:nvPr/>
        </p:nvSpPr>
        <p:spPr>
          <a:xfrm>
            <a:off x="17270075" y="11434196"/>
            <a:ext cx="5506617" cy="131648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ISO Certified POL Testing Laboratory</a:t>
            </a:r>
          </a:p>
        </p:txBody>
      </p:sp>
      <p:sp>
        <p:nvSpPr>
          <p:cNvPr id="27" name="TextBox 26">
            <a:extLst>
              <a:ext uri="{FF2B5EF4-FFF2-40B4-BE49-F238E27FC236}">
                <a16:creationId xmlns:a16="http://schemas.microsoft.com/office/drawing/2014/main" id="{5EFCAE03-E4B2-4EA7-85AB-E1D867AB6CC6}"/>
              </a:ext>
            </a:extLst>
          </p:cNvPr>
          <p:cNvSpPr txBox="1"/>
          <p:nvPr/>
        </p:nvSpPr>
        <p:spPr>
          <a:xfrm>
            <a:off x="360797" y="256707"/>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9" name="Rounded Rectangle 20">
            <a:extLst>
              <a:ext uri="{FF2B5EF4-FFF2-40B4-BE49-F238E27FC236}">
                <a16:creationId xmlns:a16="http://schemas.microsoft.com/office/drawing/2014/main" id="{06008C3F-890F-43CB-BCC8-AE5A55EA7AB9}"/>
              </a:ext>
            </a:extLst>
          </p:cNvPr>
          <p:cNvSpPr>
            <a:spLocks/>
          </p:cNvSpPr>
          <p:nvPr/>
        </p:nvSpPr>
        <p:spPr>
          <a:xfrm>
            <a:off x="9429024" y="11605694"/>
            <a:ext cx="5755884" cy="1162806"/>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4000" b="1" dirty="0">
                <a:solidFill>
                  <a:schemeClr val="bg1"/>
                </a:solidFill>
              </a:rPr>
              <a:t>On-Site Fuel Testing Facility</a:t>
            </a:r>
          </a:p>
        </p:txBody>
      </p:sp>
    </p:spTree>
    <p:extLst>
      <p:ext uri="{BB962C8B-B14F-4D97-AF65-F5344CB8AC3E}">
        <p14:creationId xmlns:p14="http://schemas.microsoft.com/office/powerpoint/2010/main" val="273510534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66284" y="12580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353281"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3</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pic>
        <p:nvPicPr>
          <p:cNvPr id="8" name="Picture 2" descr="2250 kW Cummis Diesel Generator">
            <a:extLst>
              <a:ext uri="{FF2B5EF4-FFF2-40B4-BE49-F238E27FC236}">
                <a16:creationId xmlns:a16="http://schemas.microsoft.com/office/drawing/2014/main" id="{6A0DA8B9-69C7-4636-BA1C-ED4B703CB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732" y="9505377"/>
            <a:ext cx="4171724" cy="22473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D88A84-095D-4D6C-9461-64B13B9530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468"/>
          <a:stretch/>
        </p:blipFill>
        <p:spPr>
          <a:xfrm>
            <a:off x="5331755" y="5850113"/>
            <a:ext cx="4093636" cy="24561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4A7BCC48-1B17-4F7D-A8CE-7A05E5446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07232" y="1756215"/>
            <a:ext cx="3810018" cy="23558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37FE586C-657D-4D07-9A28-C84740D93A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6900" y="1885767"/>
            <a:ext cx="3978491" cy="23253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76812851-C129-40EE-8182-187A9E313C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320" y="5758559"/>
            <a:ext cx="3793533" cy="25476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Rounded Rectangle 11">
            <a:extLst>
              <a:ext uri="{FF2B5EF4-FFF2-40B4-BE49-F238E27FC236}">
                <a16:creationId xmlns:a16="http://schemas.microsoft.com/office/drawing/2014/main" id="{D7B3CD00-A1A6-4559-A2FB-DFA8DADAFDCD}"/>
              </a:ext>
            </a:extLst>
          </p:cNvPr>
          <p:cNvSpPr>
            <a:spLocks/>
          </p:cNvSpPr>
          <p:nvPr/>
        </p:nvSpPr>
        <p:spPr>
          <a:xfrm>
            <a:off x="5151463" y="11937291"/>
            <a:ext cx="4171724"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Diesel Gen. sets</a:t>
            </a:r>
          </a:p>
        </p:txBody>
      </p:sp>
      <p:sp>
        <p:nvSpPr>
          <p:cNvPr id="16" name="Rounded Rectangle 14">
            <a:extLst>
              <a:ext uri="{FF2B5EF4-FFF2-40B4-BE49-F238E27FC236}">
                <a16:creationId xmlns:a16="http://schemas.microsoft.com/office/drawing/2014/main" id="{3C8F5077-4595-429C-9084-82D7C49AED63}"/>
              </a:ext>
            </a:extLst>
          </p:cNvPr>
          <p:cNvSpPr>
            <a:spLocks/>
          </p:cNvSpPr>
          <p:nvPr/>
        </p:nvSpPr>
        <p:spPr>
          <a:xfrm>
            <a:off x="5173518" y="8484624"/>
            <a:ext cx="4171725"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Gear &amp; Transmission</a:t>
            </a:r>
          </a:p>
        </p:txBody>
      </p:sp>
      <p:sp>
        <p:nvSpPr>
          <p:cNvPr id="17" name="Rounded Rectangle 12">
            <a:extLst>
              <a:ext uri="{FF2B5EF4-FFF2-40B4-BE49-F238E27FC236}">
                <a16:creationId xmlns:a16="http://schemas.microsoft.com/office/drawing/2014/main" id="{4A391FFF-F167-4869-A9E4-2D56DC83D86B}"/>
              </a:ext>
            </a:extLst>
          </p:cNvPr>
          <p:cNvSpPr>
            <a:spLocks/>
          </p:cNvSpPr>
          <p:nvPr/>
        </p:nvSpPr>
        <p:spPr>
          <a:xfrm>
            <a:off x="19813917" y="4379828"/>
            <a:ext cx="4127766"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Hydraulic Systems</a:t>
            </a:r>
          </a:p>
        </p:txBody>
      </p:sp>
      <p:sp>
        <p:nvSpPr>
          <p:cNvPr id="18" name="Rounded Rectangle 13">
            <a:extLst>
              <a:ext uri="{FF2B5EF4-FFF2-40B4-BE49-F238E27FC236}">
                <a16:creationId xmlns:a16="http://schemas.microsoft.com/office/drawing/2014/main" id="{C4AB819B-BC4C-46BF-A9C1-826573EB0F2E}"/>
              </a:ext>
            </a:extLst>
          </p:cNvPr>
          <p:cNvSpPr>
            <a:spLocks/>
          </p:cNvSpPr>
          <p:nvPr/>
        </p:nvSpPr>
        <p:spPr>
          <a:xfrm>
            <a:off x="5431046" y="4479756"/>
            <a:ext cx="4171724"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Industrial Gears</a:t>
            </a:r>
          </a:p>
        </p:txBody>
      </p:sp>
      <p:sp>
        <p:nvSpPr>
          <p:cNvPr id="19" name="Rounded Rectangle 15">
            <a:extLst>
              <a:ext uri="{FF2B5EF4-FFF2-40B4-BE49-F238E27FC236}">
                <a16:creationId xmlns:a16="http://schemas.microsoft.com/office/drawing/2014/main" id="{5ED0E1D0-BAA7-4706-9AC7-59A1436BA51C}"/>
              </a:ext>
            </a:extLst>
          </p:cNvPr>
          <p:cNvSpPr>
            <a:spLocks/>
          </p:cNvSpPr>
          <p:nvPr/>
        </p:nvSpPr>
        <p:spPr>
          <a:xfrm>
            <a:off x="367333" y="8497342"/>
            <a:ext cx="4252018" cy="783193"/>
          </a:xfrm>
          <a:prstGeom prst="roundRect">
            <a:avLst>
              <a:gd name="adj" fmla="val 19099"/>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Machines &amp; Spindles</a:t>
            </a:r>
          </a:p>
        </p:txBody>
      </p:sp>
      <p:pic>
        <p:nvPicPr>
          <p:cNvPr id="20" name="Picture 19">
            <a:extLst>
              <a:ext uri="{FF2B5EF4-FFF2-40B4-BE49-F238E27FC236}">
                <a16:creationId xmlns:a16="http://schemas.microsoft.com/office/drawing/2014/main" id="{C71832E2-AA56-4E02-8444-7E235A3003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5939" y="1804270"/>
            <a:ext cx="3978491" cy="24841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796C64F2-AA79-4C6A-A6BA-D1DF1B6C49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64105" y="1756215"/>
            <a:ext cx="4133545" cy="24940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a:extLst>
              <a:ext uri="{FF2B5EF4-FFF2-40B4-BE49-F238E27FC236}">
                <a16:creationId xmlns:a16="http://schemas.microsoft.com/office/drawing/2014/main" id="{95435FB9-0F53-452E-BA27-4E90823D59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8857" y="5722878"/>
            <a:ext cx="4093636" cy="25476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4" name="Picture 23">
            <a:extLst>
              <a:ext uri="{FF2B5EF4-FFF2-40B4-BE49-F238E27FC236}">
                <a16:creationId xmlns:a16="http://schemas.microsoft.com/office/drawing/2014/main" id="{FC2C95E2-4BC7-436B-B91B-24060DF051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164104" y="5722877"/>
            <a:ext cx="4311117" cy="2494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Picture 26">
            <a:extLst>
              <a:ext uri="{FF2B5EF4-FFF2-40B4-BE49-F238E27FC236}">
                <a16:creationId xmlns:a16="http://schemas.microsoft.com/office/drawing/2014/main" id="{AD8C467C-4D1F-4B17-A1E3-327EF59AB2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28136" y="5554436"/>
            <a:ext cx="3689114" cy="26624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8" name="Rounded Rectangle 26">
            <a:extLst>
              <a:ext uri="{FF2B5EF4-FFF2-40B4-BE49-F238E27FC236}">
                <a16:creationId xmlns:a16="http://schemas.microsoft.com/office/drawing/2014/main" id="{6B0E4B83-22BF-48D0-8720-60D4E94EBA96}"/>
              </a:ext>
            </a:extLst>
          </p:cNvPr>
          <p:cNvSpPr>
            <a:spLocks/>
          </p:cNvSpPr>
          <p:nvPr/>
        </p:nvSpPr>
        <p:spPr>
          <a:xfrm>
            <a:off x="10143716" y="4539298"/>
            <a:ext cx="4635928"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Steam &amp; Gas Turbines</a:t>
            </a:r>
          </a:p>
        </p:txBody>
      </p:sp>
      <p:sp>
        <p:nvSpPr>
          <p:cNvPr id="29" name="Rounded Rectangle 31">
            <a:extLst>
              <a:ext uri="{FF2B5EF4-FFF2-40B4-BE49-F238E27FC236}">
                <a16:creationId xmlns:a16="http://schemas.microsoft.com/office/drawing/2014/main" id="{37278F96-6032-46BD-8C43-1FA27945280D}"/>
              </a:ext>
            </a:extLst>
          </p:cNvPr>
          <p:cNvSpPr>
            <a:spLocks/>
          </p:cNvSpPr>
          <p:nvPr/>
        </p:nvSpPr>
        <p:spPr>
          <a:xfrm>
            <a:off x="15271632" y="4479756"/>
            <a:ext cx="3881377"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Air Compressors</a:t>
            </a:r>
          </a:p>
        </p:txBody>
      </p:sp>
      <p:sp>
        <p:nvSpPr>
          <p:cNvPr id="30" name="Rounded Rectangle 44">
            <a:extLst>
              <a:ext uri="{FF2B5EF4-FFF2-40B4-BE49-F238E27FC236}">
                <a16:creationId xmlns:a16="http://schemas.microsoft.com/office/drawing/2014/main" id="{5002EA6B-BAF7-4770-A3DF-5EE4F15EB438}"/>
              </a:ext>
            </a:extLst>
          </p:cNvPr>
          <p:cNvSpPr>
            <a:spLocks/>
          </p:cNvSpPr>
          <p:nvPr/>
        </p:nvSpPr>
        <p:spPr>
          <a:xfrm>
            <a:off x="10350755" y="8393510"/>
            <a:ext cx="4093636"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Marine Engines</a:t>
            </a:r>
          </a:p>
        </p:txBody>
      </p:sp>
      <p:sp>
        <p:nvSpPr>
          <p:cNvPr id="31" name="Rounded Rectangle 43">
            <a:extLst>
              <a:ext uri="{FF2B5EF4-FFF2-40B4-BE49-F238E27FC236}">
                <a16:creationId xmlns:a16="http://schemas.microsoft.com/office/drawing/2014/main" id="{08A5B63E-3F4F-4998-AE46-AEF09689F797}"/>
              </a:ext>
            </a:extLst>
          </p:cNvPr>
          <p:cNvSpPr>
            <a:spLocks/>
          </p:cNvSpPr>
          <p:nvPr/>
        </p:nvSpPr>
        <p:spPr>
          <a:xfrm>
            <a:off x="15115259" y="8497342"/>
            <a:ext cx="4093636"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Gas Engines</a:t>
            </a:r>
          </a:p>
        </p:txBody>
      </p:sp>
      <p:sp>
        <p:nvSpPr>
          <p:cNvPr id="32" name="Rounded Rectangle 42">
            <a:extLst>
              <a:ext uri="{FF2B5EF4-FFF2-40B4-BE49-F238E27FC236}">
                <a16:creationId xmlns:a16="http://schemas.microsoft.com/office/drawing/2014/main" id="{98B0C775-8FE8-4347-A143-1582F73046A3}"/>
              </a:ext>
            </a:extLst>
          </p:cNvPr>
          <p:cNvSpPr>
            <a:spLocks/>
          </p:cNvSpPr>
          <p:nvPr/>
        </p:nvSpPr>
        <p:spPr>
          <a:xfrm>
            <a:off x="20078642" y="8439685"/>
            <a:ext cx="3837487"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Thermal oil Boiler</a:t>
            </a:r>
          </a:p>
        </p:txBody>
      </p:sp>
      <p:pic>
        <p:nvPicPr>
          <p:cNvPr id="33" name="Picture 32">
            <a:extLst>
              <a:ext uri="{FF2B5EF4-FFF2-40B4-BE49-F238E27FC236}">
                <a16:creationId xmlns:a16="http://schemas.microsoft.com/office/drawing/2014/main" id="{21F4BFA3-C4E6-43B4-A1F5-2E92D48A066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9864" y="9522932"/>
            <a:ext cx="3676579" cy="21748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4" name="Content Placeholder 4">
            <a:extLst>
              <a:ext uri="{FF2B5EF4-FFF2-40B4-BE49-F238E27FC236}">
                <a16:creationId xmlns:a16="http://schemas.microsoft.com/office/drawing/2014/main" id="{A96675D1-B4DB-40D2-8E4E-0FD5B4F459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284" y="1840587"/>
            <a:ext cx="3978491" cy="2325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5" name="Picture 4" descr="https://vietnamtransformer.com/upload/ckfinder/images/fafsaf/open-type-three-phase-transformer.jpg">
            <a:extLst>
              <a:ext uri="{FF2B5EF4-FFF2-40B4-BE49-F238E27FC236}">
                <a16:creationId xmlns:a16="http://schemas.microsoft.com/office/drawing/2014/main" id="{C1907FD5-1D7B-4BA5-911C-79A9CFD0841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50754" y="9568316"/>
            <a:ext cx="4171723" cy="22861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8CE0CF4-654B-432D-A2F8-8057BC025B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164103" y="9522932"/>
            <a:ext cx="4311117" cy="22861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7" name="Picture 36">
            <a:extLst>
              <a:ext uri="{FF2B5EF4-FFF2-40B4-BE49-F238E27FC236}">
                <a16:creationId xmlns:a16="http://schemas.microsoft.com/office/drawing/2014/main" id="{9EC48B23-84A2-49C4-92F8-4F71E920B25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023785" y="9536631"/>
            <a:ext cx="3728763" cy="2173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8" name="Rounded Rectangle 47">
            <a:extLst>
              <a:ext uri="{FF2B5EF4-FFF2-40B4-BE49-F238E27FC236}">
                <a16:creationId xmlns:a16="http://schemas.microsoft.com/office/drawing/2014/main" id="{78D76F33-F46A-4562-B516-ECBA751E8353}"/>
              </a:ext>
            </a:extLst>
          </p:cNvPr>
          <p:cNvSpPr>
            <a:spLocks/>
          </p:cNvSpPr>
          <p:nvPr/>
        </p:nvSpPr>
        <p:spPr>
          <a:xfrm>
            <a:off x="218091" y="11892787"/>
            <a:ext cx="4627999"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Refrigeration Systems</a:t>
            </a:r>
          </a:p>
        </p:txBody>
      </p:sp>
      <p:sp>
        <p:nvSpPr>
          <p:cNvPr id="39" name="Rounded Rectangle 46">
            <a:extLst>
              <a:ext uri="{FF2B5EF4-FFF2-40B4-BE49-F238E27FC236}">
                <a16:creationId xmlns:a16="http://schemas.microsoft.com/office/drawing/2014/main" id="{47067728-86EF-40A2-AAE0-A4F73AB26BD8}"/>
              </a:ext>
            </a:extLst>
          </p:cNvPr>
          <p:cNvSpPr>
            <a:spLocks/>
          </p:cNvSpPr>
          <p:nvPr/>
        </p:nvSpPr>
        <p:spPr>
          <a:xfrm>
            <a:off x="440730" y="4497675"/>
            <a:ext cx="4252018"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Open Gears</a:t>
            </a:r>
          </a:p>
        </p:txBody>
      </p:sp>
      <p:sp>
        <p:nvSpPr>
          <p:cNvPr id="40" name="Rounded Rectangle 45">
            <a:extLst>
              <a:ext uri="{FF2B5EF4-FFF2-40B4-BE49-F238E27FC236}">
                <a16:creationId xmlns:a16="http://schemas.microsoft.com/office/drawing/2014/main" id="{CD4FFCB8-BD40-4A1A-8156-4BCCFB3933A1}"/>
              </a:ext>
            </a:extLst>
          </p:cNvPr>
          <p:cNvSpPr>
            <a:spLocks/>
          </p:cNvSpPr>
          <p:nvPr/>
        </p:nvSpPr>
        <p:spPr>
          <a:xfrm>
            <a:off x="10615583" y="11962840"/>
            <a:ext cx="3772267"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Transformers</a:t>
            </a:r>
          </a:p>
        </p:txBody>
      </p:sp>
      <p:sp>
        <p:nvSpPr>
          <p:cNvPr id="41" name="Rounded Rectangle 27">
            <a:extLst>
              <a:ext uri="{FF2B5EF4-FFF2-40B4-BE49-F238E27FC236}">
                <a16:creationId xmlns:a16="http://schemas.microsoft.com/office/drawing/2014/main" id="{5DBB6EDE-C462-455B-8EE8-E66F5DDE72B1}"/>
              </a:ext>
            </a:extLst>
          </p:cNvPr>
          <p:cNvSpPr>
            <a:spLocks/>
          </p:cNvSpPr>
          <p:nvPr/>
        </p:nvSpPr>
        <p:spPr>
          <a:xfrm>
            <a:off x="15194078" y="11968009"/>
            <a:ext cx="3980343"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Metal Working</a:t>
            </a:r>
          </a:p>
        </p:txBody>
      </p:sp>
      <p:sp>
        <p:nvSpPr>
          <p:cNvPr id="42" name="Rounded Rectangle 29">
            <a:extLst>
              <a:ext uri="{FF2B5EF4-FFF2-40B4-BE49-F238E27FC236}">
                <a16:creationId xmlns:a16="http://schemas.microsoft.com/office/drawing/2014/main" id="{23170E44-D13A-432D-9B7C-855238CC32AA}"/>
              </a:ext>
            </a:extLst>
          </p:cNvPr>
          <p:cNvSpPr>
            <a:spLocks/>
          </p:cNvSpPr>
          <p:nvPr/>
        </p:nvSpPr>
        <p:spPr>
          <a:xfrm>
            <a:off x="19744406" y="11937291"/>
            <a:ext cx="4171723" cy="783193"/>
          </a:xfrm>
          <a:prstGeom prst="round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91425" tIns="91425" rIns="91425" bIns="91425" anchor="ctr" anchorCtr="0">
            <a:noAutofit/>
          </a:bodyPr>
          <a:lstStyle/>
          <a:p>
            <a:pPr algn="ctr"/>
            <a:r>
              <a:rPr lang="en-US" sz="3600" b="1" dirty="0">
                <a:solidFill>
                  <a:schemeClr val="bg1"/>
                </a:solidFill>
              </a:rPr>
              <a:t>Bearing Applications</a:t>
            </a:r>
          </a:p>
        </p:txBody>
      </p:sp>
      <p:sp>
        <p:nvSpPr>
          <p:cNvPr id="43" name="TextBox 42">
            <a:extLst>
              <a:ext uri="{FF2B5EF4-FFF2-40B4-BE49-F238E27FC236}">
                <a16:creationId xmlns:a16="http://schemas.microsoft.com/office/drawing/2014/main" id="{7A7DB758-9142-4487-8B6D-58A329537336}"/>
              </a:ext>
            </a:extLst>
          </p:cNvPr>
          <p:cNvSpPr txBox="1"/>
          <p:nvPr/>
        </p:nvSpPr>
        <p:spPr>
          <a:xfrm>
            <a:off x="367333" y="79806"/>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172452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625664" y="12580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353281"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4</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614663B-3C93-4EF0-9638-B545EFC591A4}"/>
              </a:ext>
            </a:extLst>
          </p:cNvPr>
          <p:cNvPicPr>
            <a:picLocks noChangeAspect="1"/>
          </p:cNvPicPr>
          <p:nvPr/>
        </p:nvPicPr>
        <p:blipFill rotWithShape="1">
          <a:blip r:embed="rId3"/>
          <a:srcRect l="21879" t="22636" r="11490" b="11725"/>
          <a:stretch/>
        </p:blipFill>
        <p:spPr>
          <a:xfrm>
            <a:off x="819150" y="1673157"/>
            <a:ext cx="22402799" cy="10918893"/>
          </a:xfrm>
          <a:prstGeom prst="rect">
            <a:avLst/>
          </a:prstGeom>
        </p:spPr>
      </p:pic>
      <p:sp>
        <p:nvSpPr>
          <p:cNvPr id="9" name="TextBox 8">
            <a:extLst>
              <a:ext uri="{FF2B5EF4-FFF2-40B4-BE49-F238E27FC236}">
                <a16:creationId xmlns:a16="http://schemas.microsoft.com/office/drawing/2014/main" id="{70B538C0-09CE-4AE7-82D8-C998797D1759}"/>
              </a:ext>
            </a:extLst>
          </p:cNvPr>
          <p:cNvSpPr txBox="1"/>
          <p:nvPr/>
        </p:nvSpPr>
        <p:spPr>
          <a:xfrm>
            <a:off x="466284" y="201730"/>
            <a:ext cx="12383653"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PAKISTAN STATE OIL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7677547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l="-6000" r="-6000"/>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458768"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6</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3" y="12898427"/>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13" name="Pentagon 12"/>
          <p:cNvSpPr/>
          <p:nvPr/>
        </p:nvSpPr>
        <p:spPr>
          <a:xfrm>
            <a:off x="1047749" y="2328481"/>
            <a:ext cx="10735227" cy="1047577"/>
          </a:xfrm>
          <a:prstGeom prst="homePlate">
            <a:avLst/>
          </a:prstGeom>
          <a:gradFill flip="none" rotWithShape="1">
            <a:gsLst>
              <a:gs pos="0">
                <a:srgbClr val="A2D919">
                  <a:tint val="66000"/>
                  <a:satMod val="160000"/>
                </a:srgbClr>
              </a:gs>
              <a:gs pos="50000">
                <a:srgbClr val="A2D919">
                  <a:tint val="44500"/>
                  <a:satMod val="160000"/>
                </a:srgbClr>
              </a:gs>
              <a:gs pos="100000">
                <a:srgbClr val="A2D919">
                  <a:tint val="23500"/>
                  <a:satMod val="160000"/>
                </a:srgbClr>
              </a:gs>
            </a:gsLst>
            <a:lin ang="10800000" scaled="1"/>
            <a:tileRect/>
          </a:gradFill>
          <a:ln>
            <a:noFill/>
          </a:ln>
          <a:effectLst>
            <a:outerShdw blurRad="76200" dir="13500000" sy="23000" kx="1200000" algn="br"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3200" dirty="0"/>
          </a:p>
          <a:p>
            <a:pPr algn="just">
              <a:defRPr/>
            </a:pPr>
            <a:r>
              <a:rPr lang="en-US" sz="4000" b="1"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rPr>
              <a:t>Bitumen based Sugar Mill Oil</a:t>
            </a:r>
            <a:endParaRPr lang="en-US" sz="3600" b="1"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endParaRPr>
          </a:p>
          <a:p>
            <a:pPr algn="just">
              <a:defRPr/>
            </a:pPr>
            <a:endParaRPr lang="en-US" sz="3200" dirty="0">
              <a:solidFill>
                <a:schemeClr val="tx1"/>
              </a:solidFill>
              <a:latin typeface="Calibri" pitchFamily="34" charset="0"/>
            </a:endParaRPr>
          </a:p>
        </p:txBody>
      </p:sp>
      <p:sp>
        <p:nvSpPr>
          <p:cNvPr id="14" name="Pentagon 13"/>
          <p:cNvSpPr/>
          <p:nvPr/>
        </p:nvSpPr>
        <p:spPr>
          <a:xfrm>
            <a:off x="1047748" y="3792000"/>
            <a:ext cx="10811428" cy="1034035"/>
          </a:xfrm>
          <a:prstGeom prst="homePlate">
            <a:avLst/>
          </a:prstGeom>
          <a:gradFill flip="none" rotWithShape="1">
            <a:gsLst>
              <a:gs pos="0">
                <a:srgbClr val="A55BA1">
                  <a:tint val="66000"/>
                  <a:satMod val="160000"/>
                </a:srgbClr>
              </a:gs>
              <a:gs pos="50000">
                <a:srgbClr val="A55BA1">
                  <a:tint val="44500"/>
                  <a:satMod val="160000"/>
                </a:srgbClr>
              </a:gs>
              <a:gs pos="100000">
                <a:srgbClr val="A55BA1">
                  <a:tint val="23500"/>
                  <a:satMod val="160000"/>
                </a:srgbClr>
              </a:gs>
            </a:gsLst>
            <a:lin ang="10800000" scaled="1"/>
            <a:tileRect/>
          </a:gradFill>
          <a:ln>
            <a:noFill/>
          </a:ln>
          <a:effectLst>
            <a:outerShdw blurRad="76200" dir="13500000" sy="23000" kx="1200000" algn="br"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Cambria Math" panose="02040503050406030204" pitchFamily="18" charset="0"/>
                <a:ea typeface="Cambria Math" panose="02040503050406030204" pitchFamily="18" charset="0"/>
              </a:rPr>
              <a:t>Industrial Gear Oil</a:t>
            </a:r>
          </a:p>
        </p:txBody>
      </p:sp>
      <p:sp>
        <p:nvSpPr>
          <p:cNvPr id="15" name="Pentagon 14"/>
          <p:cNvSpPr/>
          <p:nvPr/>
        </p:nvSpPr>
        <p:spPr>
          <a:xfrm>
            <a:off x="1028704" y="5394028"/>
            <a:ext cx="10811428" cy="1143358"/>
          </a:xfrm>
          <a:prstGeom prst="homePlate">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a:ln>
            <a:noFill/>
          </a:ln>
          <a:effectLst>
            <a:outerShdw blurRad="76200" dir="13500000" sy="23000" kx="1200000" algn="br"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3200" dirty="0">
              <a:latin typeface="Cambria Math" panose="02040503050406030204" pitchFamily="18" charset="0"/>
              <a:ea typeface="Cambria Math" panose="02040503050406030204" pitchFamily="18" charset="0"/>
            </a:endParaRPr>
          </a:p>
          <a:p>
            <a:pPr algn="just">
              <a:defRPr/>
            </a:pPr>
            <a:r>
              <a:rPr lang="en-US" sz="4000" b="1" dirty="0">
                <a:solidFill>
                  <a:schemeClr val="tx1"/>
                </a:solidFill>
                <a:latin typeface="Cambria Math" panose="02040503050406030204" pitchFamily="18" charset="0"/>
                <a:ea typeface="Cambria Math" panose="02040503050406030204" pitchFamily="18" charset="0"/>
                <a:cs typeface="Sora" pitchFamily="2" charset="0"/>
              </a:rPr>
              <a:t>Greases</a:t>
            </a:r>
          </a:p>
          <a:p>
            <a:pPr algn="just">
              <a:defRPr/>
            </a:pPr>
            <a:endParaRPr lang="en-US" sz="3200" dirty="0">
              <a:solidFill>
                <a:schemeClr val="tx1"/>
              </a:solidFill>
              <a:latin typeface="Cambria Math" panose="02040503050406030204" pitchFamily="18" charset="0"/>
              <a:ea typeface="Cambria Math" panose="02040503050406030204" pitchFamily="18" charset="0"/>
            </a:endParaRPr>
          </a:p>
        </p:txBody>
      </p:sp>
      <p:sp>
        <p:nvSpPr>
          <p:cNvPr id="16" name="Pentagon 15"/>
          <p:cNvSpPr/>
          <p:nvPr/>
        </p:nvSpPr>
        <p:spPr>
          <a:xfrm>
            <a:off x="990599" y="6961990"/>
            <a:ext cx="10678079" cy="1127374"/>
          </a:xfrm>
          <a:prstGeom prst="homePlate">
            <a:avLst/>
          </a:prstGeom>
          <a:gradFill flip="none" rotWithShape="1">
            <a:gsLst>
              <a:gs pos="0">
                <a:srgbClr val="38A270">
                  <a:tint val="66000"/>
                  <a:satMod val="160000"/>
                </a:srgbClr>
              </a:gs>
              <a:gs pos="50000">
                <a:srgbClr val="38A270">
                  <a:tint val="44500"/>
                  <a:satMod val="160000"/>
                </a:srgbClr>
              </a:gs>
              <a:gs pos="100000">
                <a:srgbClr val="38A270">
                  <a:tint val="23500"/>
                  <a:satMod val="160000"/>
                </a:srgbClr>
              </a:gs>
            </a:gsLst>
            <a:path path="circle">
              <a:fillToRect l="50000" t="50000" r="50000" b="50000"/>
            </a:path>
            <a:tileRect/>
          </a:gradFill>
          <a:ln>
            <a:noFill/>
          </a:ln>
          <a:effectLst>
            <a:outerShdw blurRad="76200" dir="13500000" sy="23000" kx="1200000" algn="br"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4000" b="1" dirty="0">
              <a:solidFill>
                <a:schemeClr val="tx1"/>
              </a:solidFill>
              <a:latin typeface="Cambria Math" panose="02040503050406030204" pitchFamily="18" charset="0"/>
              <a:ea typeface="Cambria Math" panose="02040503050406030204" pitchFamily="18" charset="0"/>
            </a:endParaRPr>
          </a:p>
          <a:p>
            <a:pPr algn="just">
              <a:defRPr/>
            </a:pPr>
            <a:r>
              <a:rPr lang="en-US" sz="4000" b="1" dirty="0">
                <a:solidFill>
                  <a:schemeClr val="tx1"/>
                </a:solidFill>
                <a:latin typeface="Cambria Math" panose="02040503050406030204" pitchFamily="18" charset="0"/>
                <a:ea typeface="Cambria Math" panose="02040503050406030204" pitchFamily="18" charset="0"/>
                <a:cs typeface="Sora" pitchFamily="2" charset="0"/>
              </a:rPr>
              <a:t>Hydraulic Oil</a:t>
            </a:r>
          </a:p>
          <a:p>
            <a:pPr algn="just">
              <a:defRPr/>
            </a:pPr>
            <a:endParaRPr lang="en-US" sz="4000" b="1" dirty="0">
              <a:solidFill>
                <a:schemeClr val="tx1"/>
              </a:solidFill>
              <a:latin typeface="Cambria Math" panose="02040503050406030204" pitchFamily="18" charset="0"/>
              <a:ea typeface="Cambria Math" panose="02040503050406030204" pitchFamily="18" charset="0"/>
            </a:endParaRPr>
          </a:p>
        </p:txBody>
      </p:sp>
      <p:sp>
        <p:nvSpPr>
          <p:cNvPr id="17" name="Pentagon 16"/>
          <p:cNvSpPr/>
          <p:nvPr/>
        </p:nvSpPr>
        <p:spPr>
          <a:xfrm>
            <a:off x="971548" y="8600035"/>
            <a:ext cx="10811428" cy="1117203"/>
          </a:xfrm>
          <a:prstGeom prst="homePlat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a:ln>
            <a:noFill/>
          </a:ln>
          <a:effectLst>
            <a:outerShdw blurRad="76200" dir="13500000" sy="23000" kx="1200000" algn="br"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b="1" dirty="0">
                <a:solidFill>
                  <a:schemeClr val="tx1"/>
                </a:solidFill>
                <a:latin typeface="Cambria Math" panose="02040503050406030204" pitchFamily="18" charset="0"/>
                <a:ea typeface="Cambria Math" panose="02040503050406030204" pitchFamily="18" charset="0"/>
                <a:cs typeface="Sora" pitchFamily="2" charset="0"/>
              </a:rPr>
              <a:t>Turbine Oil</a:t>
            </a:r>
            <a:endParaRPr lang="en-US" sz="4000" b="1" dirty="0">
              <a:solidFill>
                <a:schemeClr val="tx1"/>
              </a:solidFill>
              <a:latin typeface="Cambria Math" panose="02040503050406030204" pitchFamily="18" charset="0"/>
              <a:ea typeface="Cambria Math" panose="02040503050406030204" pitchFamily="18" charset="0"/>
            </a:endParaRPr>
          </a:p>
        </p:txBody>
      </p:sp>
      <p:pic>
        <p:nvPicPr>
          <p:cNvPr id="6" name="Picture 5">
            <a:extLst>
              <a:ext uri="{FF2B5EF4-FFF2-40B4-BE49-F238E27FC236}">
                <a16:creationId xmlns:a16="http://schemas.microsoft.com/office/drawing/2014/main" id="{0CD6AE66-DD37-431D-BC0B-7C6D2615C32D}"/>
              </a:ext>
            </a:extLst>
          </p:cNvPr>
          <p:cNvPicPr>
            <a:picLocks noChangeAspect="1"/>
          </p:cNvPicPr>
          <p:nvPr/>
        </p:nvPicPr>
        <p:blipFill rotWithShape="1">
          <a:blip r:embed="rId3"/>
          <a:srcRect l="18788" t="1" r="18327" b="16975"/>
          <a:stretch/>
        </p:blipFill>
        <p:spPr>
          <a:xfrm>
            <a:off x="22458287" y="0"/>
            <a:ext cx="1563329" cy="1526249"/>
          </a:xfrm>
          <a:prstGeom prst="rect">
            <a:avLst/>
          </a:prstGeom>
        </p:spPr>
      </p:pic>
      <p:sp>
        <p:nvSpPr>
          <p:cNvPr id="20" name="TextBox 19">
            <a:extLst>
              <a:ext uri="{FF2B5EF4-FFF2-40B4-BE49-F238E27FC236}">
                <a16:creationId xmlns:a16="http://schemas.microsoft.com/office/drawing/2014/main" id="{E0A57C95-8B3F-4D1C-B5B2-E166956ABCBF}"/>
              </a:ext>
            </a:extLst>
          </p:cNvPr>
          <p:cNvSpPr txBox="1"/>
          <p:nvPr/>
        </p:nvSpPr>
        <p:spPr>
          <a:xfrm>
            <a:off x="466284" y="309665"/>
            <a:ext cx="19225665"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Lubricants for Sugar Industry</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2" name="AutoShape 2" descr="Sugar mill gear reducer">
            <a:extLst>
              <a:ext uri="{FF2B5EF4-FFF2-40B4-BE49-F238E27FC236}">
                <a16:creationId xmlns:a16="http://schemas.microsoft.com/office/drawing/2014/main" id="{0505FC10-A4FF-4BAF-91B1-068CBDD09EDC}"/>
              </a:ext>
            </a:extLst>
          </p:cNvPr>
          <p:cNvSpPr>
            <a:spLocks noChangeAspect="1" noChangeArrowheads="1"/>
          </p:cNvSpPr>
          <p:nvPr/>
        </p:nvSpPr>
        <p:spPr bwMode="auto">
          <a:xfrm>
            <a:off x="12038012" y="6705599"/>
            <a:ext cx="4192587" cy="41925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5755F5E-CE95-488B-A94E-2EFBCD9FA547}"/>
              </a:ext>
            </a:extLst>
          </p:cNvPr>
          <p:cNvPicPr>
            <a:picLocks noChangeAspect="1"/>
          </p:cNvPicPr>
          <p:nvPr/>
        </p:nvPicPr>
        <p:blipFill>
          <a:blip r:embed="rId4"/>
          <a:stretch>
            <a:fillRect/>
          </a:stretch>
        </p:blipFill>
        <p:spPr>
          <a:xfrm>
            <a:off x="15471277" y="1954412"/>
            <a:ext cx="5638301" cy="5638301"/>
          </a:xfrm>
          <a:prstGeom prst="rect">
            <a:avLst/>
          </a:prstGeom>
        </p:spPr>
      </p:pic>
      <p:sp>
        <p:nvSpPr>
          <p:cNvPr id="19" name="Pentagon 16">
            <a:extLst>
              <a:ext uri="{FF2B5EF4-FFF2-40B4-BE49-F238E27FC236}">
                <a16:creationId xmlns:a16="http://schemas.microsoft.com/office/drawing/2014/main" id="{973C3B2F-B456-4349-9527-C6920B2A0891}"/>
              </a:ext>
            </a:extLst>
          </p:cNvPr>
          <p:cNvSpPr/>
          <p:nvPr/>
        </p:nvSpPr>
        <p:spPr>
          <a:xfrm>
            <a:off x="990599" y="10344813"/>
            <a:ext cx="10811428" cy="1117203"/>
          </a:xfrm>
          <a:prstGeom prst="homePlate">
            <a:avLst/>
          </a:prstGeom>
          <a:gradFill flip="none" rotWithShape="1">
            <a:gsLst>
              <a:gs pos="0">
                <a:srgbClr val="0C50A0">
                  <a:tint val="66000"/>
                  <a:satMod val="160000"/>
                </a:srgbClr>
              </a:gs>
              <a:gs pos="50000">
                <a:srgbClr val="0C50A0">
                  <a:tint val="44500"/>
                  <a:satMod val="160000"/>
                </a:srgbClr>
              </a:gs>
              <a:gs pos="100000">
                <a:srgbClr val="0C50A0">
                  <a:tint val="23500"/>
                  <a:satMod val="160000"/>
                </a:srgbClr>
              </a:gs>
            </a:gsLst>
            <a:path path="circle">
              <a:fillToRect l="50000" t="50000" r="50000" b="50000"/>
            </a:path>
            <a:tileRect/>
          </a:gradFill>
          <a:ln>
            <a:noFill/>
          </a:ln>
          <a:effectLst>
            <a:outerShdw blurRad="76200" dir="13500000" sy="23000" kx="1200000" algn="br" rotWithShape="0">
              <a:prstClr val="black">
                <a:alpha val="2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b="1" dirty="0">
                <a:solidFill>
                  <a:schemeClr val="tx1"/>
                </a:solidFill>
                <a:latin typeface="Cambria Math" panose="02040503050406030204" pitchFamily="18" charset="0"/>
                <a:ea typeface="Cambria Math" panose="02040503050406030204" pitchFamily="18" charset="0"/>
                <a:cs typeface="Sora" pitchFamily="2" charset="0"/>
              </a:rPr>
              <a:t>Compressor Oil</a:t>
            </a:r>
            <a:endParaRPr lang="en-US" sz="4000" b="1" dirty="0">
              <a:solidFill>
                <a:schemeClr val="tx1"/>
              </a:solidFill>
              <a:latin typeface="Cambria Math" panose="02040503050406030204" pitchFamily="18" charset="0"/>
              <a:ea typeface="Cambria Math" panose="02040503050406030204" pitchFamily="18" charset="0"/>
            </a:endParaRPr>
          </a:p>
        </p:txBody>
      </p:sp>
      <p:pic>
        <p:nvPicPr>
          <p:cNvPr id="1026" name="Picture 2" descr="Choosing the Best Performing Grease for Equipment - Reliability Matters">
            <a:extLst>
              <a:ext uri="{FF2B5EF4-FFF2-40B4-BE49-F238E27FC236}">
                <a16:creationId xmlns:a16="http://schemas.microsoft.com/office/drawing/2014/main" id="{AF597E17-291B-42A7-BD79-09EB8D44D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30780" y="7842980"/>
            <a:ext cx="7572510" cy="4491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53207"/>
      </p:ext>
    </p:extLst>
  </p:cSld>
  <p:clrMapOvr>
    <a:masterClrMapping/>
  </p:clrMapOvr>
  <p:transition spd="slow">
    <p:cover dir="d"/>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466284" y="1487139"/>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353281"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5</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pic>
        <p:nvPicPr>
          <p:cNvPr id="8" name="Picture 8" descr="Lubricants technical and engineering expertise and support | ExxonMobil  av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1118" y="1758822"/>
            <a:ext cx="8563182" cy="45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Products-Industrial Lubricants"/>
          <p:cNvPicPr>
            <a:picLocks noChangeAspect="1" noChangeArrowheads="1"/>
          </p:cNvPicPr>
          <p:nvPr/>
        </p:nvPicPr>
        <p:blipFill>
          <a:blip r:embed="rId4">
            <a:extLst>
              <a:ext uri="{28A0092B-C50C-407E-A947-70E740481C1C}">
                <a14:useLocalDpi xmlns:a14="http://schemas.microsoft.com/office/drawing/2010/main" val="0"/>
              </a:ext>
            </a:extLst>
          </a:blip>
          <a:srcRect t="-227" r="32478" b="1398"/>
          <a:stretch>
            <a:fillRect/>
          </a:stretch>
        </p:blipFill>
        <p:spPr bwMode="auto">
          <a:xfrm>
            <a:off x="14411118" y="6858001"/>
            <a:ext cx="8563182" cy="5134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796633" y="2369351"/>
            <a:ext cx="12925665" cy="1803219"/>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200000"/>
              </a:lnSpc>
            </a:pPr>
            <a:r>
              <a:rPr lang="en-US" sz="4000" b="1" dirty="0">
                <a:solidFill>
                  <a:schemeClr val="tx1"/>
                </a:solidFill>
                <a:latin typeface="Cambria Math" panose="02040503050406030204" pitchFamily="18" charset="0"/>
                <a:ea typeface="Cambria Math" panose="02040503050406030204" pitchFamily="18" charset="0"/>
                <a:cs typeface="Sora" pitchFamily="2" charset="0"/>
              </a:rPr>
              <a:t>Continuous improvement in PSO lubricants.</a:t>
            </a:r>
          </a:p>
        </p:txBody>
      </p:sp>
      <p:sp>
        <p:nvSpPr>
          <p:cNvPr id="13" name="Rounded Rectangle 12"/>
          <p:cNvSpPr/>
          <p:nvPr/>
        </p:nvSpPr>
        <p:spPr>
          <a:xfrm>
            <a:off x="796634" y="5239338"/>
            <a:ext cx="12925664" cy="2229436"/>
          </a:xfrm>
          <a:prstGeom prst="round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en-US" sz="3600" dirty="0">
              <a:solidFill>
                <a:schemeClr val="tx1">
                  <a:lumMod val="95000"/>
                  <a:lumOff val="5000"/>
                </a:schemeClr>
              </a:solidFill>
              <a:latin typeface="Corbel" panose="020B0503020204020204" pitchFamily="34" charset="0"/>
              <a:cs typeface="Sora" pitchFamily="2" charset="0"/>
            </a:endParaRPr>
          </a:p>
          <a:p>
            <a:r>
              <a:rPr lang="en-US" sz="4000" b="1"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rPr>
              <a:t>Addition of new and latest lubricants to meet future requirement.</a:t>
            </a:r>
          </a:p>
          <a:p>
            <a:pPr>
              <a:lnSpc>
                <a:spcPct val="200000"/>
              </a:lnSpc>
            </a:pPr>
            <a:endParaRPr lang="en-US" sz="3600" b="1" dirty="0">
              <a:solidFill>
                <a:schemeClr val="tx1">
                  <a:lumMod val="95000"/>
                  <a:lumOff val="5000"/>
                </a:schemeClr>
              </a:solidFill>
              <a:latin typeface="Corbel" panose="020B0503020204020204" pitchFamily="34" charset="0"/>
              <a:cs typeface="Sora" pitchFamily="2" charset="0"/>
            </a:endParaRPr>
          </a:p>
        </p:txBody>
      </p:sp>
      <p:sp>
        <p:nvSpPr>
          <p:cNvPr id="14" name="Rounded Rectangle 13"/>
          <p:cNvSpPr/>
          <p:nvPr/>
        </p:nvSpPr>
        <p:spPr>
          <a:xfrm>
            <a:off x="796634" y="8539731"/>
            <a:ext cx="12925664" cy="3258446"/>
          </a:xfrm>
          <a:prstGeom prst="roundRect">
            <a:avLst/>
          </a:prstGeom>
          <a:gradFill flip="none" rotWithShape="1">
            <a:gsLst>
              <a:gs pos="0">
                <a:srgbClr val="A55BA1">
                  <a:tint val="66000"/>
                  <a:satMod val="160000"/>
                </a:srgbClr>
              </a:gs>
              <a:gs pos="50000">
                <a:srgbClr val="A55BA1">
                  <a:tint val="44500"/>
                  <a:satMod val="160000"/>
                </a:srgbClr>
              </a:gs>
              <a:gs pos="100000">
                <a:srgbClr val="A55BA1">
                  <a:tint val="23500"/>
                  <a:satMod val="160000"/>
                </a:srgbClr>
              </a:gs>
            </a:gsLst>
            <a:lin ang="10800000" scaled="1"/>
            <a:tileRect/>
          </a:gradFill>
          <a:ln>
            <a:solidFill>
              <a:srgbClr val="A55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en-US" sz="3600"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endParaRPr>
          </a:p>
          <a:p>
            <a:pPr>
              <a:lnSpc>
                <a:spcPct val="150000"/>
              </a:lnSpc>
            </a:pPr>
            <a:r>
              <a:rPr lang="en-US" sz="4000" b="1"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rPr>
              <a:t>Customized solution for :</a:t>
            </a:r>
          </a:p>
          <a:p>
            <a:pPr marL="571500" indent="-571500">
              <a:lnSpc>
                <a:spcPct val="150000"/>
              </a:lnSpc>
              <a:buFont typeface="Wingdings" panose="05000000000000000000" pitchFamily="2" charset="2"/>
              <a:buChar char="Ø"/>
            </a:pPr>
            <a:r>
              <a:rPr lang="en-US" sz="4000" b="1"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rPr>
              <a:t>Industrial Lubricants</a:t>
            </a:r>
          </a:p>
          <a:p>
            <a:pPr marL="571500" indent="-571500">
              <a:lnSpc>
                <a:spcPct val="150000"/>
              </a:lnSpc>
              <a:buFont typeface="Wingdings" panose="05000000000000000000" pitchFamily="2" charset="2"/>
              <a:buChar char="Ø"/>
            </a:pPr>
            <a:r>
              <a:rPr lang="en-US" sz="4000" b="1"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rPr>
              <a:t>Automotive Lubricants</a:t>
            </a:r>
          </a:p>
          <a:p>
            <a:pPr>
              <a:lnSpc>
                <a:spcPct val="200000"/>
              </a:lnSpc>
            </a:pPr>
            <a:endParaRPr lang="en-US" sz="3600" b="1" dirty="0">
              <a:solidFill>
                <a:schemeClr val="tx1">
                  <a:lumMod val="95000"/>
                  <a:lumOff val="5000"/>
                </a:schemeClr>
              </a:solidFill>
              <a:latin typeface="Cambria Math" panose="02040503050406030204" pitchFamily="18" charset="0"/>
              <a:ea typeface="Cambria Math" panose="02040503050406030204" pitchFamily="18" charset="0"/>
              <a:cs typeface="Sora" pitchFamily="2" charset="0"/>
            </a:endParaRPr>
          </a:p>
        </p:txBody>
      </p:sp>
      <p:sp>
        <p:nvSpPr>
          <p:cNvPr id="15" name="TextBox 14">
            <a:extLst>
              <a:ext uri="{FF2B5EF4-FFF2-40B4-BE49-F238E27FC236}">
                <a16:creationId xmlns:a16="http://schemas.microsoft.com/office/drawing/2014/main" id="{0873F26A-37F4-4542-8F81-4354AD693F6E}"/>
              </a:ext>
            </a:extLst>
          </p:cNvPr>
          <p:cNvSpPr txBox="1"/>
          <p:nvPr/>
        </p:nvSpPr>
        <p:spPr>
          <a:xfrm>
            <a:off x="625664" y="193333"/>
            <a:ext cx="19225665" cy="1200329"/>
          </a:xfrm>
          <a:prstGeom prst="rect">
            <a:avLst/>
          </a:prstGeom>
          <a:no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LUBRICANTS-Research &amp; Development </a:t>
            </a:r>
            <a:endParaRPr lang="en-ID" sz="7200" b="1" dirty="0">
              <a:gradFill flip="none" rotWithShape="1">
                <a:gsLst>
                  <a:gs pos="0">
                    <a:srgbClr val="38A270">
                      <a:shade val="30000"/>
                      <a:satMod val="115000"/>
                    </a:srgbClr>
                  </a:gs>
                  <a:gs pos="50000">
                    <a:srgbClr val="38A270">
                      <a:shade val="67500"/>
                      <a:satMod val="115000"/>
                    </a:srgbClr>
                  </a:gs>
                  <a:gs pos="100000">
                    <a:srgbClr val="38A270">
                      <a:shade val="100000"/>
                      <a:satMod val="115000"/>
                    </a:srgbClr>
                  </a:gs>
                </a:gsLst>
                <a:path path="circle">
                  <a:fillToRect l="50000" t="50000" r="50000" b="50000"/>
                </a:path>
                <a:tileRect/>
              </a:gradFill>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5326157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l="-4000" r="-4000"/>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317200" y="12898427"/>
            <a:ext cx="598929"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7</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5268" y="1526249"/>
            <a:ext cx="7160955" cy="11373647"/>
          </a:xfrm>
          <a:prstGeom prst="rect">
            <a:avLst/>
          </a:prstGeom>
        </p:spPr>
      </p:pic>
      <p:sp>
        <p:nvSpPr>
          <p:cNvPr id="9" name="TextBox 8">
            <a:extLst>
              <a:ext uri="{FF2B5EF4-FFF2-40B4-BE49-F238E27FC236}">
                <a16:creationId xmlns:a16="http://schemas.microsoft.com/office/drawing/2014/main" id="{14A851DC-14E7-4115-BD3B-7BE58634BFC9}"/>
              </a:ext>
            </a:extLst>
          </p:cNvPr>
          <p:cNvSpPr txBox="1"/>
          <p:nvPr/>
        </p:nvSpPr>
        <p:spPr>
          <a:xfrm>
            <a:off x="466284" y="201730"/>
            <a:ext cx="12383653" cy="1200329"/>
          </a:xfrm>
          <a:prstGeom prst="rect">
            <a:avLst/>
          </a:prstGeom>
          <a:blipFill dpi="0" rotWithShape="1">
            <a:blip r:embed="rId4">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441A9EF2-9F3C-45E8-8851-213CAA816ECE}"/>
              </a:ext>
            </a:extLst>
          </p:cNvPr>
          <p:cNvPicPr>
            <a:picLocks noChangeAspect="1"/>
          </p:cNvPicPr>
          <p:nvPr/>
        </p:nvPicPr>
        <p:blipFill rotWithShape="1">
          <a:blip r:embed="rId5"/>
          <a:srcRect l="18788" t="1" r="18327" b="16975"/>
          <a:stretch/>
        </p:blipFill>
        <p:spPr>
          <a:xfrm>
            <a:off x="22458287" y="0"/>
            <a:ext cx="1563329" cy="1526249"/>
          </a:xfrm>
          <a:prstGeom prst="rect">
            <a:avLst/>
          </a:prstGeom>
        </p:spPr>
      </p:pic>
      <p:sp>
        <p:nvSpPr>
          <p:cNvPr id="13" name="TextBox 12">
            <a:extLst>
              <a:ext uri="{FF2B5EF4-FFF2-40B4-BE49-F238E27FC236}">
                <a16:creationId xmlns:a16="http://schemas.microsoft.com/office/drawing/2014/main" id="{7A977E0E-2B69-4B77-A17F-3FA614044F59}"/>
              </a:ext>
            </a:extLst>
          </p:cNvPr>
          <p:cNvSpPr txBox="1"/>
          <p:nvPr/>
        </p:nvSpPr>
        <p:spPr>
          <a:xfrm>
            <a:off x="10113277" y="2449396"/>
            <a:ext cx="13802852" cy="1200329"/>
          </a:xfrm>
          <a:prstGeom prst="rect">
            <a:avLst/>
          </a:prstGeom>
          <a:blipFill dpi="0" rotWithShape="1">
            <a:blip r:embed="rId4">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Available in three viscosity grades</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81FB7B06-B1B9-4583-B75F-A8B0EB7AB9C4}"/>
              </a:ext>
            </a:extLst>
          </p:cNvPr>
          <p:cNvPicPr>
            <a:picLocks noChangeAspect="1"/>
          </p:cNvPicPr>
          <p:nvPr/>
        </p:nvPicPr>
        <p:blipFill rotWithShape="1">
          <a:blip r:embed="rId6"/>
          <a:srcRect t="8191" b="19810"/>
          <a:stretch/>
        </p:blipFill>
        <p:spPr>
          <a:xfrm>
            <a:off x="11249738" y="4121039"/>
            <a:ext cx="11208549" cy="8070153"/>
          </a:xfrm>
          <a:prstGeom prst="rect">
            <a:avLst/>
          </a:prstGeom>
        </p:spPr>
      </p:pic>
    </p:spTree>
    <p:extLst>
      <p:ext uri="{BB962C8B-B14F-4D97-AF65-F5344CB8AC3E}">
        <p14:creationId xmlns:p14="http://schemas.microsoft.com/office/powerpoint/2010/main" val="2068103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0E8E868-83B8-DA4E-9617-BE6D109A580D}"/>
              </a:ext>
            </a:extLst>
          </p:cNvPr>
          <p:cNvSpPr txBox="1"/>
          <p:nvPr/>
        </p:nvSpPr>
        <p:spPr>
          <a:xfrm>
            <a:off x="625664" y="2920711"/>
            <a:ext cx="11100165" cy="754694"/>
          </a:xfrm>
          <a:prstGeom prst="rect">
            <a:avLst/>
          </a:prstGeom>
          <a:noFill/>
        </p:spPr>
        <p:txBody>
          <a:bodyPr wrap="square" rtlCol="0">
            <a:spAutoFit/>
          </a:bodyPr>
          <a:lstStyle/>
          <a:p>
            <a:pPr marL="342900" indent="-342900">
              <a:lnSpc>
                <a:spcPct val="150000"/>
              </a:lnSpc>
              <a:buFont typeface="Arial" panose="020B0604020202020204" pitchFamily="34" charset="0"/>
              <a:buChar char="•"/>
            </a:pPr>
            <a:endParaRPr lang="en-US" sz="3200" dirty="0">
              <a:solidFill>
                <a:schemeClr val="tx1">
                  <a:lumMod val="95000"/>
                  <a:lumOff val="5000"/>
                </a:schemeClr>
              </a:solidFill>
              <a:latin typeface="Corbel" panose="020B0503020204020204" pitchFamily="34" charset="0"/>
              <a:cs typeface="Sora" pitchFamily="2" charset="0"/>
            </a:endParaRPr>
          </a:p>
        </p:txBody>
      </p:sp>
      <p:cxnSp>
        <p:nvCxnSpPr>
          <p:cNvPr id="11" name="Straight Connector 10"/>
          <p:cNvCxnSpPr/>
          <p:nvPr/>
        </p:nvCxnSpPr>
        <p:spPr>
          <a:xfrm>
            <a:off x="466284" y="1524780"/>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0E8E868-83B8-DA4E-9617-BE6D109A580D}"/>
              </a:ext>
            </a:extLst>
          </p:cNvPr>
          <p:cNvSpPr txBox="1"/>
          <p:nvPr/>
        </p:nvSpPr>
        <p:spPr>
          <a:xfrm>
            <a:off x="23562848" y="12898427"/>
            <a:ext cx="353281" cy="506292"/>
          </a:xfrm>
          <a:prstGeom prst="rect">
            <a:avLst/>
          </a:prstGeom>
          <a:noFill/>
        </p:spPr>
        <p:txBody>
          <a:bodyPr wrap="square" rtlCol="0">
            <a:spAutoFit/>
          </a:bodyPr>
          <a:lstStyle/>
          <a:p>
            <a:pPr>
              <a:lnSpc>
                <a:spcPct val="150000"/>
              </a:lnSpc>
            </a:pPr>
            <a:r>
              <a:rPr lang="en-US" sz="2000" b="1" dirty="0">
                <a:solidFill>
                  <a:schemeClr val="tx1">
                    <a:lumMod val="95000"/>
                    <a:lumOff val="5000"/>
                  </a:schemeClr>
                </a:solidFill>
                <a:latin typeface="Corbel" panose="020B0503020204020204" pitchFamily="34" charset="0"/>
                <a:cs typeface="Sora" pitchFamily="2" charset="0"/>
              </a:rPr>
              <a:t>8</a:t>
            </a:r>
            <a:endParaRPr lang="en-ID" sz="2000" b="1" dirty="0">
              <a:solidFill>
                <a:schemeClr val="tx1">
                  <a:lumMod val="95000"/>
                  <a:lumOff val="5000"/>
                </a:schemeClr>
              </a:solidFill>
              <a:latin typeface="Corbel" panose="020B0503020204020204" pitchFamily="34" charset="0"/>
              <a:cs typeface="Sora" pitchFamily="2" charset="0"/>
            </a:endParaRPr>
          </a:p>
        </p:txBody>
      </p:sp>
      <p:cxnSp>
        <p:nvCxnSpPr>
          <p:cNvPr id="10" name="Straight Connector 9"/>
          <p:cNvCxnSpPr/>
          <p:nvPr/>
        </p:nvCxnSpPr>
        <p:spPr>
          <a:xfrm>
            <a:off x="466284" y="12854384"/>
            <a:ext cx="23449845" cy="0"/>
          </a:xfrm>
          <a:prstGeom prst="line">
            <a:avLst/>
          </a:prstGeom>
          <a:ln>
            <a:solidFill>
              <a:srgbClr val="0C50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200150" y="2705100"/>
            <a:ext cx="11830050" cy="5693866"/>
          </a:xfrm>
          <a:prstGeom prst="rect">
            <a:avLst/>
          </a:prstGeom>
        </p:spPr>
        <p:txBody>
          <a:bodyPr wrap="square">
            <a:spAutoFit/>
          </a:bodyPr>
          <a:lstStyle/>
          <a:p>
            <a:r>
              <a:rPr lang="en-US" sz="4000" b="1" dirty="0">
                <a:latin typeface="Calibri" panose="020F0502020204030204" pitchFamily="34" charset="0"/>
                <a:ea typeface="Times New Roman" panose="02020603050405020304" pitchFamily="18" charset="0"/>
              </a:rPr>
              <a:t>COMPONENTS:</a:t>
            </a:r>
          </a:p>
          <a:p>
            <a:endParaRPr lang="en-US" sz="3600" dirty="0">
              <a:latin typeface="Calibri" panose="020F0502020204030204" pitchFamily="34" charset="0"/>
              <a:ea typeface="Times New Roman" panose="02020603050405020304" pitchFamily="18" charset="0"/>
            </a:endParaRPr>
          </a:p>
          <a:p>
            <a:pPr marL="571500" indent="-571500">
              <a:lnSpc>
                <a:spcPct val="200000"/>
              </a:lnSpc>
              <a:buFont typeface="Wingdings" panose="05000000000000000000" pitchFamily="2" charset="2"/>
              <a:buChar char="ü"/>
            </a:pPr>
            <a:r>
              <a:rPr lang="en-US" sz="3600" dirty="0">
                <a:latin typeface="Calibri" panose="020F0502020204030204" pitchFamily="34" charset="0"/>
                <a:ea typeface="Times New Roman" panose="02020603050405020304" pitchFamily="18" charset="0"/>
              </a:rPr>
              <a:t>Superior Synthetic Components – Balanced combination of Highly reactive and Stabilized components </a:t>
            </a:r>
          </a:p>
          <a:p>
            <a:pPr marL="571500" indent="-571500">
              <a:lnSpc>
                <a:spcPct val="200000"/>
              </a:lnSpc>
              <a:buFont typeface="Wingdings" panose="05000000000000000000" pitchFamily="2" charset="2"/>
              <a:buChar char="ü"/>
            </a:pPr>
            <a:r>
              <a:rPr lang="en-US" sz="3600" dirty="0">
                <a:latin typeface="Calibri" panose="020F0502020204030204" pitchFamily="34" charset="0"/>
                <a:ea typeface="Times New Roman" panose="02020603050405020304" pitchFamily="18" charset="0"/>
              </a:rPr>
              <a:t>High viscosity base oil  </a:t>
            </a:r>
          </a:p>
          <a:p>
            <a:pPr marL="571500" indent="-571500">
              <a:lnSpc>
                <a:spcPct val="200000"/>
              </a:lnSpc>
              <a:buFont typeface="Wingdings" panose="05000000000000000000" pitchFamily="2" charset="2"/>
              <a:buChar char="ü"/>
            </a:pPr>
            <a:r>
              <a:rPr lang="en-US" sz="3600" dirty="0">
                <a:latin typeface="Calibri" panose="020F0502020204030204" pitchFamily="34" charset="0"/>
                <a:ea typeface="Times New Roman" panose="02020603050405020304" pitchFamily="18" charset="0"/>
              </a:rPr>
              <a:t>Extreme pressure additives</a:t>
            </a:r>
            <a:endParaRPr lang="en-US" sz="3600" dirty="0"/>
          </a:p>
        </p:txBody>
      </p:sp>
      <p:pic>
        <p:nvPicPr>
          <p:cNvPr id="12" name="Picture 11" descr="Polyisobutylene (pib) Hrd-13 - Buy Pib,Polybutene,Polyisobutene Product on  Alibaba.com"/>
          <p:cNvPicPr/>
          <p:nvPr/>
        </p:nvPicPr>
        <p:blipFill>
          <a:blip r:embed="rId3">
            <a:extLst>
              <a:ext uri="{28A0092B-C50C-407E-A947-70E740481C1C}">
                <a14:useLocalDpi xmlns:a14="http://schemas.microsoft.com/office/drawing/2010/main" val="0"/>
              </a:ext>
            </a:extLst>
          </a:blip>
          <a:srcRect/>
          <a:stretch>
            <a:fillRect/>
          </a:stretch>
        </p:blipFill>
        <p:spPr bwMode="auto">
          <a:xfrm>
            <a:off x="15553626" y="1918793"/>
            <a:ext cx="6801644" cy="4901107"/>
          </a:xfrm>
          <a:prstGeom prst="rect">
            <a:avLst/>
          </a:prstGeom>
          <a:noFill/>
          <a:ln>
            <a:noFill/>
          </a:ln>
        </p:spPr>
      </p:pic>
      <p:pic>
        <p:nvPicPr>
          <p:cNvPr id="14" name="Picture 13" descr="API Base Oil Classification Explained by Eurofins TestOil - TestOil"/>
          <p:cNvPicPr/>
          <p:nvPr/>
        </p:nvPicPr>
        <p:blipFill>
          <a:blip r:embed="rId4">
            <a:extLst>
              <a:ext uri="{28A0092B-C50C-407E-A947-70E740481C1C}">
                <a14:useLocalDpi xmlns:a14="http://schemas.microsoft.com/office/drawing/2010/main" val="0"/>
              </a:ext>
            </a:extLst>
          </a:blip>
          <a:srcRect/>
          <a:stretch>
            <a:fillRect/>
          </a:stretch>
        </p:blipFill>
        <p:spPr bwMode="auto">
          <a:xfrm>
            <a:off x="15553626" y="8401049"/>
            <a:ext cx="6801644" cy="4008285"/>
          </a:xfrm>
          <a:prstGeom prst="rect">
            <a:avLst/>
          </a:prstGeom>
          <a:noFill/>
          <a:ln>
            <a:noFill/>
          </a:ln>
        </p:spPr>
      </p:pic>
      <p:pic>
        <p:nvPicPr>
          <p:cNvPr id="15" name="Picture 6" descr="Image result for lubr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1" y="8398966"/>
            <a:ext cx="6667500" cy="40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ndustrial oil line icon vector illustration 8370271 Vector Art at Vecteezy">
            <a:extLst>
              <a:ext uri="{FF2B5EF4-FFF2-40B4-BE49-F238E27FC236}">
                <a16:creationId xmlns:a16="http://schemas.microsoft.com/office/drawing/2014/main" id="{5BF34AA3-0FB0-4DC2-9351-FBCB002A0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628" y="4120454"/>
            <a:ext cx="863316" cy="8633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dustrial oil line icon vector illustration 8370271 Vector Art at Vecteezy">
            <a:extLst>
              <a:ext uri="{FF2B5EF4-FFF2-40B4-BE49-F238E27FC236}">
                <a16:creationId xmlns:a16="http://schemas.microsoft.com/office/drawing/2014/main" id="{350D60D6-08BB-4CFB-A852-08F5BD5B9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049" y="7271033"/>
            <a:ext cx="863316" cy="8633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dustrial oil line icon vector illustration 8370271 Vector Art at Vecteezy">
            <a:extLst>
              <a:ext uri="{FF2B5EF4-FFF2-40B4-BE49-F238E27FC236}">
                <a16:creationId xmlns:a16="http://schemas.microsoft.com/office/drawing/2014/main" id="{FDB748AE-67EC-48C1-BB02-E0C34E6E4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049" y="6348163"/>
            <a:ext cx="863316" cy="8633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025A43E-A1CD-4F98-B3EE-BE8249B3885C}"/>
              </a:ext>
            </a:extLst>
          </p:cNvPr>
          <p:cNvSpPr txBox="1"/>
          <p:nvPr/>
        </p:nvSpPr>
        <p:spPr>
          <a:xfrm>
            <a:off x="466284" y="201730"/>
            <a:ext cx="12383653" cy="1200329"/>
          </a:xfrm>
          <a:prstGeom prst="rect">
            <a:avLst/>
          </a:prstGeom>
          <a:blipFill dpi="0" rotWithShape="1">
            <a:blip r:embed="rId7">
              <a:alphaModFix amt="9000"/>
            </a:blip>
            <a:srcRect/>
            <a:tile tx="0" ty="0" sx="100000" sy="100000" flip="none" algn="tl"/>
          </a:blipFill>
        </p:spPr>
        <p:txBody>
          <a:bodyPr wrap="square" rtlCol="0">
            <a:spAutoFit/>
          </a:bodyPr>
          <a:lstStyle/>
          <a:p>
            <a:r>
              <a:rPr lang="en-US" sz="3600" b="1" dirty="0">
                <a:latin typeface="Cambria Math" panose="02040503050406030204" pitchFamily="18" charset="0"/>
                <a:ea typeface="Cambria Math" panose="02040503050406030204" pitchFamily="18" charset="0"/>
                <a:cs typeface="Times New Roman" pitchFamily="18" charset="0"/>
              </a:rPr>
              <a:t>  </a:t>
            </a:r>
            <a:r>
              <a:rPr lang="en-US"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rPr>
              <a:t>PSO SYNTHETIC SMO GOLD </a:t>
            </a:r>
            <a:endParaRPr lang="en-ID" sz="7200" b="1" dirty="0">
              <a:effectLst>
                <a:outerShdw blurRad="50800" dist="38100" dir="10800000" algn="r" rotWithShape="0">
                  <a:prstClr val="black">
                    <a:alpha val="40000"/>
                  </a:prstClr>
                </a:outerShdw>
              </a:effectLst>
              <a:latin typeface="Cambria Math" panose="02040503050406030204" pitchFamily="18"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62094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IGNITE COLORS">
      <a:dk1>
        <a:srgbClr val="000000"/>
      </a:dk1>
      <a:lt1>
        <a:srgbClr val="FFFFFF"/>
      </a:lt1>
      <a:dk2>
        <a:srgbClr val="44546A"/>
      </a:dk2>
      <a:lt2>
        <a:srgbClr val="E7E6E6"/>
      </a:lt2>
      <a:accent1>
        <a:srgbClr val="FE0000"/>
      </a:accent1>
      <a:accent2>
        <a:srgbClr val="2FE2DB"/>
      </a:accent2>
      <a:accent3>
        <a:srgbClr val="FF9200"/>
      </a:accent3>
      <a:accent4>
        <a:srgbClr val="43A39F"/>
      </a:accent4>
      <a:accent5>
        <a:srgbClr val="FF2600"/>
      </a:accent5>
      <a:accent6>
        <a:srgbClr val="2F88A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4461</TotalTime>
  <Words>850</Words>
  <Application>Microsoft Office PowerPoint</Application>
  <PresentationFormat>Custom</PresentationFormat>
  <Paragraphs>208</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ritsboys</dc:creator>
  <cp:lastModifiedBy>izharhaziq5144@gmail.com</cp:lastModifiedBy>
  <cp:revision>262</cp:revision>
  <dcterms:created xsi:type="dcterms:W3CDTF">2020-11-17T06:45:24Z</dcterms:created>
  <dcterms:modified xsi:type="dcterms:W3CDTF">2023-09-12T05:08:46Z</dcterms:modified>
</cp:coreProperties>
</file>